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306" r:id="rId2"/>
    <p:sldId id="343" r:id="rId3"/>
    <p:sldId id="391" r:id="rId4"/>
    <p:sldId id="399" r:id="rId5"/>
    <p:sldId id="393" r:id="rId6"/>
    <p:sldId id="394" r:id="rId7"/>
    <p:sldId id="396" r:id="rId8"/>
    <p:sldId id="403" r:id="rId9"/>
    <p:sldId id="401" r:id="rId10"/>
    <p:sldId id="398" r:id="rId11"/>
    <p:sldId id="39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E79AC3B-0CEB-4231-9160-F6F60720D85C}">
          <p14:sldIdLst>
            <p14:sldId id="306"/>
            <p14:sldId id="343"/>
            <p14:sldId id="391"/>
            <p14:sldId id="399"/>
            <p14:sldId id="393"/>
            <p14:sldId id="394"/>
            <p14:sldId id="396"/>
            <p14:sldId id="403"/>
            <p14:sldId id="401"/>
            <p14:sldId id="398"/>
            <p14:sldId id="390"/>
          </p14:sldIdLst>
        </p14:section>
      </p14:sectionLst>
    </p:ext>
    <p:ext uri="{EFAFB233-063F-42B5-8137-9DF3F51BA10A}">
      <p15:sldGuideLst xmlns:p15="http://schemas.microsoft.com/office/powerpoint/2012/main">
        <p15:guide id="1" orient="horz" pos="572" userDrawn="1">
          <p15:clr>
            <a:srgbClr val="A4A3A4"/>
          </p15:clr>
        </p15:guide>
        <p15:guide id="2" orient="horz" pos="4110" userDrawn="1">
          <p15:clr>
            <a:srgbClr val="A4A3A4"/>
          </p15:clr>
        </p15:guide>
        <p15:guide id="3" pos="3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B0"/>
    <a:srgbClr val="00A1DE"/>
    <a:srgbClr val="2019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9" autoAdjust="0"/>
    <p:restoredTop sz="81097" autoAdjust="0"/>
  </p:normalViewPr>
  <p:slideViewPr>
    <p:cSldViewPr>
      <p:cViewPr varScale="1">
        <p:scale>
          <a:sx n="65" d="100"/>
          <a:sy n="65" d="100"/>
        </p:scale>
        <p:origin x="1560" y="66"/>
      </p:cViewPr>
      <p:guideLst>
        <p:guide orient="horz" pos="572"/>
        <p:guide orient="horz" pos="4110"/>
        <p:guide pos="393"/>
      </p:guideLst>
    </p:cSldViewPr>
  </p:slideViewPr>
  <p:notesTextViewPr>
    <p:cViewPr>
      <p:scale>
        <a:sx n="100" d="100"/>
        <a:sy n="100" d="100"/>
      </p:scale>
      <p:origin x="0" y="0"/>
    </p:cViewPr>
  </p:notesTextViewPr>
  <p:sorterViewPr>
    <p:cViewPr>
      <p:scale>
        <a:sx n="100" d="100"/>
        <a:sy n="100" d="100"/>
      </p:scale>
      <p:origin x="0" y="47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5C75CF-DA4F-4C96-A03C-8474E7284A3D}" type="datetimeFigureOut">
              <a:rPr lang="en-US" smtClean="0"/>
              <a:pPr/>
              <a:t>10/10/2022</a:t>
            </a:fld>
            <a:endParaRPr 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34496C-DF05-4ADF-8D4C-4C0FDD5DFB33}" type="slidenum">
              <a:rPr lang="en-US" smtClean="0"/>
              <a:pPr/>
              <a:t>‹#›</a:t>
            </a:fld>
            <a:endParaRPr lang="en-US" dirty="0"/>
          </a:p>
        </p:txBody>
      </p:sp>
    </p:spTree>
    <p:extLst>
      <p:ext uri="{BB962C8B-B14F-4D97-AF65-F5344CB8AC3E}">
        <p14:creationId xmlns:p14="http://schemas.microsoft.com/office/powerpoint/2010/main" val="2027618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dirty="0">
                <a:solidFill>
                  <a:srgbClr val="0070C0"/>
                </a:solidFill>
                <a:latin typeface="Arial" panose="020B0604020202020204" pitchFamily="34" charset="0"/>
                <a:cs typeface="Arial" panose="020B0604020202020204" pitchFamily="34" charset="0"/>
              </a:rPr>
              <a:t>Functional imaging of insomnia disorder across wakefulness and sleep.</a:t>
            </a:r>
            <a:endParaRPr lang="en-US" altLang="en-US" sz="1200" dirty="0">
              <a:solidFill>
                <a:srgbClr val="0070C0"/>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10"/>
          </p:nvPr>
        </p:nvSpPr>
        <p:spPr/>
        <p:txBody>
          <a:bodyPr/>
          <a:lstStyle/>
          <a:p>
            <a:fld id="{C034496C-DF05-4ADF-8D4C-4C0FDD5DFB33}" type="slidenum">
              <a:rPr lang="en-US" smtClean="0"/>
              <a:pPr/>
              <a:t>1</a:t>
            </a:fld>
            <a:endParaRPr lang="en-US" dirty="0"/>
          </a:p>
        </p:txBody>
      </p:sp>
    </p:spTree>
    <p:extLst>
      <p:ext uri="{BB962C8B-B14F-4D97-AF65-F5344CB8AC3E}">
        <p14:creationId xmlns:p14="http://schemas.microsoft.com/office/powerpoint/2010/main" val="2474514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indent="0" algn="just">
              <a:buFont typeface="Wingdings" panose="05000000000000000000" pitchFamily="2" charset="2"/>
              <a:buNone/>
            </a:pPr>
            <a:r>
              <a:rPr lang="en-US" altLang="zh-CN" sz="1200" dirty="0">
                <a:latin typeface="Arial" panose="020B0604020202020204" pitchFamily="34" charset="0"/>
                <a:cs typeface="Arial" panose="020B0604020202020204" pitchFamily="34" charset="0"/>
              </a:rPr>
              <a:t>These findings illuminate the coupling between the dynamic transition of sleep stages and the functional organization of the brain.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Our study suggest that the prominent abnormal neural representation observed across wakefulness and sleep that characterizes the coordination between the limbic system and arousal structures may hinder the maintenance of sleep in insomnia. However, we only obtained EEG-fMRI data in the early period of the sleep-wake cycle due to scan length limitations and subject compliance. Future studies need to overcome this disadvantage. Successful recording of EEG-fMRI data throughout the entire night may provide adequate fMRI epochs containing REM sleep, which will advance our understanding of the neural mechanism underlying insomnia</a:t>
            </a:r>
            <a:endParaRPr lang="zh-CN" altLang="en-US" sz="1200" dirty="0">
              <a:latin typeface="Arial" panose="020B0604020202020204" pitchFamily="34" charset="0"/>
              <a:cs typeface="Arial" panose="020B0604020202020204" pitchFamily="34" charset="0"/>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10</a:t>
            </a:fld>
            <a:endParaRPr lang="en-US" dirty="0"/>
          </a:p>
        </p:txBody>
      </p:sp>
    </p:spTree>
    <p:extLst>
      <p:ext uri="{BB962C8B-B14F-4D97-AF65-F5344CB8AC3E}">
        <p14:creationId xmlns:p14="http://schemas.microsoft.com/office/powerpoint/2010/main" val="282144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C034496C-DF05-4ADF-8D4C-4C0FDD5DFB33}" type="slidenum">
              <a:rPr lang="en-US" smtClean="0"/>
              <a:pPr/>
              <a:t>11</a:t>
            </a:fld>
            <a:endParaRPr lang="en-US" dirty="0"/>
          </a:p>
        </p:txBody>
      </p:sp>
      <p:sp>
        <p:nvSpPr>
          <p:cNvPr id="5" name="页脚占位符 4"/>
          <p:cNvSpPr>
            <a:spLocks noGrp="1"/>
          </p:cNvSpPr>
          <p:nvPr>
            <p:ph type="ftr" sz="quarter" idx="11"/>
          </p:nvPr>
        </p:nvSpPr>
        <p:spPr/>
        <p:txBody>
          <a:bodyPr/>
          <a:lstStyle/>
          <a:p>
            <a:r>
              <a:rPr lang="en-US" dirty="0"/>
              <a:t>1</a:t>
            </a:r>
          </a:p>
        </p:txBody>
      </p:sp>
    </p:spTree>
    <p:extLst>
      <p:ext uri="{BB962C8B-B14F-4D97-AF65-F5344CB8AC3E}">
        <p14:creationId xmlns:p14="http://schemas.microsoft.com/office/powerpoint/2010/main" val="352226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a:lnSpc>
                <a:spcPct val="120000"/>
              </a:lnSpc>
              <a:spcBef>
                <a:spcPts val="600"/>
              </a:spcBef>
              <a:buFont typeface="Wingdings" panose="05000000000000000000" pitchFamily="2" charset="2"/>
              <a:buNone/>
              <a:defRPr/>
            </a:pPr>
            <a:r>
              <a:rPr lang="en-US" altLang="zh-CN" sz="1200" dirty="0">
                <a:latin typeface="Arial" panose="020B0604020202020204" pitchFamily="34" charset="0"/>
                <a:ea typeface="微软雅黑" panose="020B0503020204020204" pitchFamily="34" charset="-122"/>
                <a:cs typeface="Arial" panose="020B0604020202020204" pitchFamily="34" charset="0"/>
              </a:rPr>
              <a:t>Insomnia is the second most common mental disorder, occurs in up to a third of the adult population worldwide.</a:t>
            </a:r>
            <a:r>
              <a:rPr lang="zh-CN" altLang="en-US" sz="1200" dirty="0">
                <a:latin typeface="Arial" panose="020B0604020202020204" pitchFamily="34" charset="0"/>
                <a:ea typeface="微软雅黑" panose="020B0503020204020204" pitchFamily="34" charset="-122"/>
                <a:cs typeface="Arial" panose="020B0604020202020204" pitchFamily="34" charset="0"/>
              </a:rPr>
              <a:t> </a:t>
            </a:r>
            <a:r>
              <a:rPr lang="en-US" altLang="zh-CN" b="0" i="0" dirty="0">
                <a:solidFill>
                  <a:srgbClr val="202124"/>
                </a:solidFill>
                <a:effectLst/>
                <a:latin typeface="Segoe UI" panose="020B0502040204020203" pitchFamily="34" charset="0"/>
              </a:rPr>
              <a:t>The mechanism of ID is still not clear. Previous</a:t>
            </a:r>
            <a:r>
              <a:rPr lang="en-US" altLang="zh-CN" b="0" i="0" baseline="0" dirty="0">
                <a:solidFill>
                  <a:srgbClr val="202124"/>
                </a:solidFill>
                <a:effectLst/>
                <a:latin typeface="Segoe UI" panose="020B0502040204020203" pitchFamily="34" charset="0"/>
              </a:rPr>
              <a:t> study found that t</a:t>
            </a:r>
            <a:r>
              <a:rPr lang="en-US" altLang="zh-CN" dirty="0">
                <a:effectLst/>
                <a:latin typeface="Arial" panose="020B0604020202020204" pitchFamily="34" charset="0"/>
              </a:rPr>
              <a:t>he novel negative event elicited a limbic response, including the anterior cingulate cortex, both in normal sleepers and people with insomnia. However, the difference is, the nagative experiences from the distant. These memories no longer activated a limbic response in normal sleepers, while people with insomnia responded as it had just now happened. These</a:t>
            </a:r>
            <a:r>
              <a:rPr lang="en-US" altLang="zh-CN" baseline="0" dirty="0">
                <a:effectLst/>
                <a:latin typeface="Arial" panose="020B0604020202020204" pitchFamily="34" charset="0"/>
              </a:rPr>
              <a:t> finding</a:t>
            </a:r>
            <a:r>
              <a:rPr lang="en-US" altLang="zh-CN" dirty="0">
                <a:effectLst/>
                <a:latin typeface="Arial" panose="020B0604020202020204" pitchFamily="34" charset="0"/>
              </a:rPr>
              <a:t> suggests that failing neutralization of emotional distress could contribute to the development of insomnia. </a:t>
            </a:r>
            <a:r>
              <a:rPr lang="en-US" altLang="zh-CN" b="0" i="0" dirty="0">
                <a:solidFill>
                  <a:srgbClr val="202124"/>
                </a:solidFill>
                <a:effectLst/>
                <a:latin typeface="Segoe UI" panose="020B0502040204020203" pitchFamily="34" charset="0"/>
              </a:rPr>
              <a:t>The integrated findings suggest that the vulnerability to develop insomnia could rather be found in brain circuits regulating emotion and arousal than in circuits involved in circadian and homeostatic sleep regulation.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2</a:t>
            </a:fld>
            <a:endParaRPr lang="en-US" dirty="0"/>
          </a:p>
        </p:txBody>
      </p:sp>
    </p:spTree>
    <p:extLst>
      <p:ext uri="{BB962C8B-B14F-4D97-AF65-F5344CB8AC3E}">
        <p14:creationId xmlns:p14="http://schemas.microsoft.com/office/powerpoint/2010/main" val="1437000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algn="just"/>
            <a:r>
              <a:rPr lang="en-US" altLang="zh-CN" b="0" dirty="0">
                <a:latin typeface="Arial" panose="020B0604020202020204" pitchFamily="34" charset="0"/>
                <a:cs typeface="Arial" panose="020B0604020202020204" pitchFamily="34" charset="0"/>
              </a:rPr>
              <a:t>Sleep is characterized by dynamic variations in brain activity over time. The brain function across wakefulness and sleep may display impairments in patients with insomnia, However, </a:t>
            </a:r>
            <a:r>
              <a:rPr lang="en-US" altLang="zh-CN" sz="1200" b="0" dirty="0">
                <a:solidFill>
                  <a:srgbClr val="0070C0"/>
                </a:solidFill>
                <a:latin typeface="Arial" panose="020B0604020202020204" pitchFamily="34" charset="0"/>
                <a:cs typeface="Arial" panose="020B0604020202020204" pitchFamily="34" charset="0"/>
              </a:rPr>
              <a:t>most functional imaging </a:t>
            </a:r>
            <a:r>
              <a:rPr lang="en-US" altLang="zh-CN" sz="1200" b="0" i="0" kern="1200" dirty="0">
                <a:solidFill>
                  <a:schemeClr val="tx1"/>
                </a:solidFill>
                <a:effectLst/>
                <a:latin typeface="+mn-lt"/>
                <a:ea typeface="+mn-ea"/>
                <a:cs typeface="+mn-cs"/>
              </a:rPr>
              <a:t>study was conducted in daytime wakefulness, </a:t>
            </a:r>
            <a:r>
              <a:rPr lang="en-US" altLang="zh-CN" sz="1200" b="0" dirty="0">
                <a:solidFill>
                  <a:srgbClr val="005CB0"/>
                </a:solidFill>
                <a:latin typeface="Arial" panose="020B0604020202020204" pitchFamily="34" charset="0"/>
                <a:ea typeface="+mj-ea"/>
                <a:cs typeface="Arial" panose="020B0604020202020204" pitchFamily="34" charset="0"/>
              </a:rPr>
              <a:t>Progress in our understanding of brain dysfunctions in insomnia across wakefulness and different sleep stages has been limited. </a:t>
            </a:r>
            <a:r>
              <a:rPr lang="en-US" altLang="zh-CN" dirty="0">
                <a:effectLst/>
                <a:latin typeface="Arial" panose="020B0604020202020204" pitchFamily="34" charset="0"/>
              </a:rPr>
              <a:t>Using simultaneous EEG-fMRI</a:t>
            </a:r>
            <a:r>
              <a:rPr lang="en-US" altLang="zh-CN" dirty="0">
                <a:latin typeface="Arial" panose="020B0604020202020204" pitchFamily="34" charset="0"/>
              </a:rPr>
              <a:t> can </a:t>
            </a:r>
            <a:r>
              <a:rPr lang="en-US" altLang="zh-CN" dirty="0">
                <a:effectLst/>
                <a:latin typeface="Arial" panose="020B0604020202020204" pitchFamily="34" charset="0"/>
              </a:rPr>
              <a:t>identify the brain functional networks across wakefulness and different stages in patients with insomnia. With this advantage, we can </a:t>
            </a:r>
            <a:r>
              <a:rPr lang="en-US" altLang="zh-CN" dirty="0">
                <a:latin typeface="Arial" panose="020B0604020202020204" pitchFamily="34" charset="0"/>
              </a:rPr>
              <a:t>also </a:t>
            </a:r>
            <a:r>
              <a:rPr lang="en-US" altLang="zh-CN" dirty="0">
                <a:effectLst/>
                <a:latin typeface="Arial" panose="020B0604020202020204" pitchFamily="34" charset="0"/>
              </a:rPr>
              <a:t>illustrate brain activation in relation to characteristic sleep events, such as spindles</a:t>
            </a:r>
            <a:endParaRPr lang="zh-CN" altLang="en-US" sz="1200" b="0" dirty="0">
              <a:solidFill>
                <a:srgbClr val="005CB0"/>
              </a:solidFill>
              <a:latin typeface="Arial" panose="020B0604020202020204" pitchFamily="34" charset="0"/>
              <a:ea typeface="+mj-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latin typeface="Arial" panose="020B0604020202020204" pitchFamily="34" charset="0"/>
              <a:cs typeface="Arial" panose="020B0604020202020204" pitchFamily="34" charset="0"/>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3</a:t>
            </a:fld>
            <a:endParaRPr lang="en-US" dirty="0"/>
          </a:p>
        </p:txBody>
      </p:sp>
    </p:spTree>
    <p:extLst>
      <p:ext uri="{BB962C8B-B14F-4D97-AF65-F5344CB8AC3E}">
        <p14:creationId xmlns:p14="http://schemas.microsoft.com/office/powerpoint/2010/main" val="331447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smtClean="0">
                <a:latin typeface="Arial" panose="020B0604020202020204" pitchFamily="34" charset="0"/>
                <a:cs typeface="Arial" panose="020B0604020202020204" pitchFamily="34" charset="0"/>
              </a:rPr>
              <a:t>So, by</a:t>
            </a:r>
            <a:r>
              <a:rPr lang="en-US" altLang="zh-CN" b="0" baseline="0" smtClean="0">
                <a:latin typeface="Arial" panose="020B0604020202020204" pitchFamily="34" charset="0"/>
                <a:cs typeface="Arial" panose="020B0604020202020204" pitchFamily="34" charset="0"/>
              </a:rPr>
              <a:t> using EEG-fMRI scanning, we collected fMRI sessions from wakefulness and different sleep stages. And develop linear mixed effect model to identify the group and stage interaction of functional network, we also extracted the </a:t>
            </a:r>
            <a:r>
              <a:rPr lang="en-US" altLang="zh-CN" sz="1200" kern="100" smtClean="0">
                <a:latin typeface="Arial" panose="020B0604020202020204" pitchFamily="34" charset="0"/>
                <a:ea typeface="等线" panose="02010600030101010101" pitchFamily="2" charset="-122"/>
              </a:rPr>
              <a:t>functional activation in relation to characteristic sleep events. Our</a:t>
            </a:r>
            <a:r>
              <a:rPr lang="en-US" altLang="zh-CN" sz="1200" kern="100" baseline="0" smtClean="0">
                <a:latin typeface="Arial" panose="020B0604020202020204" pitchFamily="34" charset="0"/>
                <a:ea typeface="等线" panose="02010600030101010101" pitchFamily="2" charset="-122"/>
              </a:rPr>
              <a:t> objective was to illuminate the abnormal brain network of insomnia </a:t>
            </a:r>
            <a:r>
              <a:rPr lang="en-US" altLang="zh-CN" sz="1200" kern="100" smtClean="0">
                <a:latin typeface="Arial" panose="020B0604020202020204" pitchFamily="34" charset="0"/>
              </a:rPr>
              <a:t>wakefulness to sleep</a:t>
            </a:r>
            <a:endParaRPr lang="zh-CN" altLang="en-US" sz="120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latin typeface="Arial" panose="020B0604020202020204" pitchFamily="34" charset="0"/>
              <a:cs typeface="Arial" panose="020B0604020202020204" pitchFamily="34" charset="0"/>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4</a:t>
            </a:fld>
            <a:endParaRPr lang="en-US" dirty="0"/>
          </a:p>
        </p:txBody>
      </p:sp>
    </p:spTree>
    <p:extLst>
      <p:ext uri="{BB962C8B-B14F-4D97-AF65-F5344CB8AC3E}">
        <p14:creationId xmlns:p14="http://schemas.microsoft.com/office/powerpoint/2010/main" val="198469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By using EEG-fMRI methods, our group demonstrated the </a:t>
            </a:r>
            <a:r>
              <a:rPr lang="en-US" altLang="zh-CN" sz="1200" b="0" dirty="0">
                <a:solidFill>
                  <a:srgbClr val="005CB0"/>
                </a:solidFill>
                <a:latin typeface="Arial" panose="020B0604020202020204" pitchFamily="34" charset="0"/>
                <a:ea typeface="+mj-ea"/>
                <a:cs typeface="Arial" panose="020B0604020202020204" pitchFamily="34" charset="0"/>
              </a:rPr>
              <a:t>altered thalamic connectivity in insomnia disorder during wakefulness and sleep and the relationship between </a:t>
            </a:r>
            <a:r>
              <a:rPr lang="en-US" altLang="zh-CN" sz="1200" b="0" dirty="0">
                <a:latin typeface="Arial" panose="020B0604020202020204" pitchFamily="34" charset="0"/>
                <a:ea typeface="+mj-ea"/>
                <a:cs typeface="Arial" panose="020B0604020202020204" pitchFamily="34" charset="0"/>
              </a:rPr>
              <a:t>thalamocortical</a:t>
            </a:r>
            <a:r>
              <a:rPr lang="en-US" altLang="zh-CN" b="0" dirty="0">
                <a:latin typeface="Arial" panose="020B0604020202020204" pitchFamily="34" charset="0"/>
                <a:cs typeface="Arial" panose="020B0604020202020204" pitchFamily="34" charset="0"/>
              </a:rPr>
              <a:t> connectivity and the sleep misperception. Different</a:t>
            </a:r>
            <a:r>
              <a:rPr lang="en-US" altLang="zh-CN" b="0" baseline="0" dirty="0">
                <a:latin typeface="Arial" panose="020B0604020202020204" pitchFamily="34" charset="0"/>
                <a:cs typeface="Arial" panose="020B0604020202020204" pitchFamily="34" charset="0"/>
              </a:rPr>
              <a:t> patterns of thalamic connectivity in several cortical regions was found in wakefulness and Non-REM sleep in insomnia group, and the </a:t>
            </a:r>
            <a:r>
              <a:rPr lang="en-US" altLang="zh-CN" sz="1200" kern="1200" dirty="0">
                <a:solidFill>
                  <a:schemeClr val="tx1"/>
                </a:solidFill>
                <a:latin typeface="Arial" panose="020B0604020202020204" pitchFamily="34" charset="0"/>
                <a:ea typeface="+mn-ea"/>
                <a:cs typeface="Arial" panose="020B0604020202020204" pitchFamily="34" charset="0"/>
              </a:rPr>
              <a:t>thalamocortical</a:t>
            </a:r>
            <a:r>
              <a:rPr lang="en-US" altLang="zh-CN" dirty="0">
                <a:latin typeface="Arial" panose="020B0604020202020204" pitchFamily="34" charset="0"/>
                <a:cs typeface="Arial" panose="020B0604020202020204" pitchFamily="34" charset="0"/>
              </a:rPr>
              <a:t> connectivity was positively associated</a:t>
            </a:r>
            <a:r>
              <a:rPr lang="en-US" altLang="zh-CN" baseline="0" dirty="0">
                <a:latin typeface="Arial" panose="020B0604020202020204" pitchFamily="34" charset="0"/>
                <a:cs typeface="Arial" panose="020B0604020202020204" pitchFamily="34" charset="0"/>
              </a:rPr>
              <a:t> with the Sleep Misperception index.</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5</a:t>
            </a:fld>
            <a:endParaRPr lang="en-US" dirty="0"/>
          </a:p>
        </p:txBody>
      </p:sp>
    </p:spTree>
    <p:extLst>
      <p:ext uri="{BB962C8B-B14F-4D97-AF65-F5344CB8AC3E}">
        <p14:creationId xmlns:p14="http://schemas.microsoft.com/office/powerpoint/2010/main" val="1648193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And we also revealed that the </a:t>
            </a:r>
            <a:r>
              <a:rPr lang="en-US" altLang="zh-CN" sz="1200" b="0" dirty="0">
                <a:solidFill>
                  <a:srgbClr val="005CB0"/>
                </a:solidFill>
                <a:latin typeface="Arial" panose="020B0604020202020204" pitchFamily="34" charset="0"/>
                <a:ea typeface="+mj-ea"/>
                <a:cs typeface="Arial" panose="020B0604020202020204" pitchFamily="34" charset="0"/>
              </a:rPr>
              <a:t>sleep discrepancy is associated with alterations in the salience network in patients with insomnia disorder. Thus far, our data</a:t>
            </a:r>
            <a:r>
              <a:rPr lang="en-US" altLang="zh-CN" sz="1200" b="0" baseline="0" dirty="0">
                <a:solidFill>
                  <a:srgbClr val="005CB0"/>
                </a:solidFill>
                <a:latin typeface="Arial" panose="020B0604020202020204" pitchFamily="34" charset="0"/>
                <a:ea typeface="+mj-ea"/>
                <a:cs typeface="Arial" panose="020B0604020202020204" pitchFamily="34" charset="0"/>
              </a:rPr>
              <a:t> give extra evidences of cortical hyperarousal across wakefulness and sleep in insomnia.</a:t>
            </a:r>
            <a:endParaRPr lang="zh-CN" altLang="en-US" sz="1200" b="0" dirty="0">
              <a:solidFill>
                <a:srgbClr val="005CB0"/>
              </a:solidFill>
              <a:latin typeface="Arial" panose="020B0604020202020204" pitchFamily="34" charset="0"/>
              <a:ea typeface="+mj-ea"/>
              <a:cs typeface="Arial" panose="020B0604020202020204" pitchFamily="34" charset="0"/>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6</a:t>
            </a:fld>
            <a:endParaRPr lang="en-US" dirty="0"/>
          </a:p>
        </p:txBody>
      </p:sp>
    </p:spTree>
    <p:extLst>
      <p:ext uri="{BB962C8B-B14F-4D97-AF65-F5344CB8AC3E}">
        <p14:creationId xmlns:p14="http://schemas.microsoft.com/office/powerpoint/2010/main" val="304049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00" dirty="0">
                <a:solidFill>
                  <a:srgbClr val="000000"/>
                </a:solidFill>
                <a:effectLst/>
                <a:latin typeface="Arial" panose="020B0604020202020204" pitchFamily="34" charset="0"/>
                <a:ea typeface="等线" panose="02010600030101010101" pitchFamily="2" charset="-122"/>
              </a:rPr>
              <a:t>Difficulty maintaining sleep (waking up often during the night) is the most common subtype of insomnia.</a:t>
            </a:r>
            <a:r>
              <a:rPr lang="en-US" altLang="zh-CN" sz="1800" b="0" kern="100" baseline="0" dirty="0">
                <a:solidFill>
                  <a:srgbClr val="000000"/>
                </a:solidFill>
                <a:effectLst/>
                <a:latin typeface="Arial" panose="020B0604020202020204" pitchFamily="34" charset="0"/>
                <a:ea typeface="等线" panose="02010600030101010101" pitchFamily="2" charset="-122"/>
              </a:rPr>
              <a:t> But the index represented the difficult in the sleep maintain is lacking. In this study, we develop a trasition matrics among different sleep stages. W</a:t>
            </a:r>
            <a:r>
              <a:rPr lang="en-US" altLang="zh-CN" sz="1800" b="0" kern="100" dirty="0">
                <a:solidFill>
                  <a:srgbClr val="000000"/>
                </a:solidFill>
                <a:effectLst/>
                <a:latin typeface="Arial" panose="020B0604020202020204" pitchFamily="34" charset="0"/>
                <a:ea typeface="等线" panose="02010600030101010101" pitchFamily="2" charset="-122"/>
              </a:rPr>
              <a:t>e found that </a:t>
            </a:r>
            <a:r>
              <a:rPr lang="en-US" altLang="zh-CN" sz="1800" b="0" dirty="0">
                <a:effectLst/>
                <a:latin typeface="Arial" panose="020B0604020202020204" pitchFamily="34" charset="0"/>
                <a:ea typeface="CaeciliaLTStd-Roman"/>
              </a:rPr>
              <a:t>patients with insomnia displayed a higher likelihood of transitioning from N2 </a:t>
            </a:r>
            <a:r>
              <a:rPr lang="en-US" altLang="zh-CN" sz="1800" b="0">
                <a:effectLst/>
                <a:latin typeface="Arial" panose="020B0604020202020204" pitchFamily="34" charset="0"/>
                <a:ea typeface="CaeciliaLTStd-Roman"/>
              </a:rPr>
              <a:t>to </a:t>
            </a:r>
            <a:r>
              <a:rPr lang="en-US" altLang="zh-CN" sz="1800" b="0" smtClean="0">
                <a:effectLst/>
                <a:latin typeface="Arial" panose="020B0604020202020204" pitchFamily="34" charset="0"/>
                <a:ea typeface="CaeciliaLTStd-Roman"/>
              </a:rPr>
              <a:t>wakefulness</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7</a:t>
            </a:fld>
            <a:endParaRPr lang="en-US" dirty="0"/>
          </a:p>
        </p:txBody>
      </p:sp>
    </p:spTree>
    <p:extLst>
      <p:ext uri="{BB962C8B-B14F-4D97-AF65-F5344CB8AC3E}">
        <p14:creationId xmlns:p14="http://schemas.microsoft.com/office/powerpoint/2010/main" val="355321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b="0" smtClean="0">
                <a:effectLst/>
                <a:latin typeface="Arial" panose="020B0604020202020204" pitchFamily="34" charset="0"/>
                <a:ea typeface="CaeciliaLTStd-Roman"/>
              </a:rPr>
              <a:t>We next</a:t>
            </a:r>
            <a:r>
              <a:rPr lang="en-US" altLang="zh-CN" sz="2800" b="0" baseline="0" smtClean="0">
                <a:effectLst/>
                <a:latin typeface="Arial" panose="020B0604020202020204" pitchFamily="34" charset="0"/>
                <a:ea typeface="CaeciliaLTStd-Roman"/>
              </a:rPr>
              <a:t> found t</a:t>
            </a:r>
            <a:r>
              <a:rPr lang="en-US" altLang="zh-CN" sz="2800" b="0" smtClean="0">
                <a:effectLst/>
                <a:latin typeface="Arial" panose="020B0604020202020204" pitchFamily="34" charset="0"/>
                <a:ea typeface="CaeciliaLTStd-Roman"/>
              </a:rPr>
              <a:t>he </a:t>
            </a:r>
            <a:r>
              <a:rPr lang="en-US" altLang="zh-CN" sz="1800" b="0" kern="1200" smtClean="0">
                <a:solidFill>
                  <a:srgbClr val="005CB0"/>
                </a:solidFill>
                <a:latin typeface="Arial" panose="020B0604020202020204" pitchFamily="34" charset="0"/>
                <a:ea typeface="+mn-ea"/>
                <a:cs typeface="Arial" panose="020B0604020202020204" pitchFamily="34" charset="0"/>
              </a:rPr>
              <a:t>Abnormal connection between the ACC and three</a:t>
            </a:r>
            <a:r>
              <a:rPr lang="en-US" altLang="zh-CN" sz="1800" b="0" kern="1200" baseline="0" smtClean="0">
                <a:solidFill>
                  <a:srgbClr val="005CB0"/>
                </a:solidFill>
                <a:latin typeface="Arial" panose="020B0604020202020204" pitchFamily="34" charset="0"/>
                <a:ea typeface="+mn-ea"/>
                <a:cs typeface="Arial" panose="020B0604020202020204" pitchFamily="34" charset="0"/>
              </a:rPr>
              <a:t> subcortical regions including inferior frontal cortex and cerebellar in patients with insomnia disorder.</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8</a:t>
            </a:fld>
            <a:endParaRPr lang="en-US" dirty="0"/>
          </a:p>
        </p:txBody>
      </p:sp>
    </p:spTree>
    <p:extLst>
      <p:ext uri="{BB962C8B-B14F-4D97-AF65-F5344CB8AC3E}">
        <p14:creationId xmlns:p14="http://schemas.microsoft.com/office/powerpoint/2010/main" val="58265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smtClean="0">
                <a:effectLst/>
                <a:latin typeface="Arial" panose="020B0604020202020204" pitchFamily="34" charset="0"/>
                <a:ea typeface="CaeciliaLTStd-Roman"/>
              </a:rPr>
              <a:t>the </a:t>
            </a:r>
            <a:r>
              <a:rPr lang="en-US" altLang="zh-CN" sz="1200" b="0" dirty="0">
                <a:solidFill>
                  <a:srgbClr val="005CB0"/>
                </a:solidFill>
                <a:latin typeface="Arial" panose="020B0604020202020204" pitchFamily="34" charset="0"/>
                <a:ea typeface="+mj-ea"/>
                <a:cs typeface="Arial" panose="020B0604020202020204" pitchFamily="34" charset="0"/>
              </a:rPr>
              <a:t>Abnormal connection between the ACC and cerebellum predicted a greater likelihood of awakening during N2 sleep in patients with insomnia</a:t>
            </a:r>
            <a:endParaRPr lang="zh-CN" altLang="en-US" sz="1200" b="0" dirty="0">
              <a:solidFill>
                <a:srgbClr val="005CB0"/>
              </a:solidFill>
              <a:latin typeface="Arial" panose="020B0604020202020204" pitchFamily="34" charset="0"/>
              <a:ea typeface="+mj-ea"/>
              <a:cs typeface="Arial" panose="020B0604020202020204" pitchFamily="34" charset="0"/>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034496C-DF05-4ADF-8D4C-4C0FDD5DFB33}" type="slidenum">
              <a:rPr lang="en-US" smtClean="0"/>
              <a:pPr/>
              <a:t>9</a:t>
            </a:fld>
            <a:endParaRPr lang="en-US" dirty="0"/>
          </a:p>
        </p:txBody>
      </p:sp>
    </p:spTree>
    <p:extLst>
      <p:ext uri="{BB962C8B-B14F-4D97-AF65-F5344CB8AC3E}">
        <p14:creationId xmlns:p14="http://schemas.microsoft.com/office/powerpoint/2010/main" val="1071181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0721" name="Picture 1" descr="C:\Users\Sony\Desktop\新建文件夹 (3)\V2-封面.jpg"/>
          <p:cNvPicPr>
            <a:picLocks noChangeAspect="1" noChangeArrowheads="1"/>
          </p:cNvPicPr>
          <p:nvPr userDrawn="1"/>
        </p:nvPicPr>
        <p:blipFill>
          <a:blip r:embed="rId2" cstate="print"/>
          <a:srcRect/>
          <a:stretch>
            <a:fillRect/>
          </a:stretch>
        </p:blipFill>
        <p:spPr bwMode="auto">
          <a:xfrm>
            <a:off x="0" y="-27384"/>
            <a:ext cx="12192000" cy="6859512"/>
          </a:xfrm>
          <a:prstGeom prst="rect">
            <a:avLst/>
          </a:prstGeom>
          <a:noFill/>
        </p:spPr>
      </p:pic>
      <p:sp>
        <p:nvSpPr>
          <p:cNvPr id="2" name="标题 1"/>
          <p:cNvSpPr>
            <a:spLocks noGrp="1"/>
          </p:cNvSpPr>
          <p:nvPr>
            <p:ph type="ctrTitle" hasCustomPrompt="1"/>
          </p:nvPr>
        </p:nvSpPr>
        <p:spPr>
          <a:xfrm>
            <a:off x="816902" y="2276873"/>
            <a:ext cx="10558197" cy="1470025"/>
          </a:xfrm>
          <a:prstGeom prst="rect">
            <a:avLst/>
          </a:prstGeom>
        </p:spPr>
        <p:txBody>
          <a:bodyPr>
            <a:noAutofit/>
          </a:bodyPr>
          <a:lstStyle>
            <a:lvl1pPr algn="ctr">
              <a:defRPr sz="4000">
                <a:solidFill>
                  <a:schemeClr val="bg1"/>
                </a:solidFill>
                <a:effectLst>
                  <a:outerShdw blurRad="38100" dist="38100" dir="2700000" algn="tl">
                    <a:srgbClr val="000000">
                      <a:alpha val="43137"/>
                    </a:srgbClr>
                  </a:outerShdw>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2783632" y="4293096"/>
            <a:ext cx="6624736" cy="1417712"/>
          </a:xfrm>
          <a:prstGeom prst="rect">
            <a:avLst/>
          </a:prstGeom>
        </p:spPr>
        <p:txBody>
          <a:bodyPr>
            <a:normAutofit/>
          </a:bodyPr>
          <a:lstStyle>
            <a:lvl1pPr marL="0" indent="0" algn="ctr">
              <a:buNone/>
              <a:defRPr sz="2400">
                <a:solidFill>
                  <a:schemeClr val="bg1"/>
                </a:solidFill>
                <a:effectLst/>
                <a:latin typeface="+mn-ea"/>
                <a:ea typeface="+mn-e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单击此处编辑作者信息</a:t>
            </a:r>
            <a:r>
              <a:rPr lang="en-US" altLang="zh-CN" dirty="0"/>
              <a:t/>
            </a:r>
            <a:br>
              <a:rPr lang="en-US" altLang="zh-CN" dirty="0"/>
            </a:br>
            <a:r>
              <a:rPr lang="zh-CN" altLang="en-US" dirty="0"/>
              <a:t>或者版本信息</a:t>
            </a:r>
          </a:p>
        </p:txBody>
      </p:sp>
      <p:sp>
        <p:nvSpPr>
          <p:cNvPr id="5" name="灯片编号占位符 4"/>
          <p:cNvSpPr>
            <a:spLocks noGrp="1"/>
          </p:cNvSpPr>
          <p:nvPr>
            <p:ph type="sldNum" sz="quarter" idx="10"/>
          </p:nvPr>
        </p:nvSpPr>
        <p:spPr/>
        <p:txBody>
          <a:bodyPr/>
          <a:lstStyle/>
          <a:p>
            <a:fld id="{E9317944-F163-4D9F-B035-4ED81A2F7EB7}" type="slidenum">
              <a:rPr lang="zh-CN" altLang="en-US" smtClean="0"/>
              <a:pPr/>
              <a:t>‹#›</a:t>
            </a:fld>
            <a:endParaRPr lang="zh-CN" altLang="en-US"/>
          </a:p>
        </p:txBody>
      </p:sp>
      <p:pic>
        <p:nvPicPr>
          <p:cNvPr id="6" name="Picture 3" descr="C:\Users\Sony\Desktop\新建文件夹 (3)\LOGO-0309.png"/>
          <p:cNvPicPr>
            <a:picLocks noChangeAspect="1" noChangeArrowheads="1"/>
          </p:cNvPicPr>
          <p:nvPr userDrawn="1"/>
        </p:nvPicPr>
        <p:blipFill>
          <a:blip r:embed="rId3" cstate="print"/>
          <a:srcRect/>
          <a:stretch>
            <a:fillRect/>
          </a:stretch>
        </p:blipFill>
        <p:spPr bwMode="auto">
          <a:xfrm>
            <a:off x="224971" y="142852"/>
            <a:ext cx="1680000" cy="1260000"/>
          </a:xfrm>
          <a:prstGeom prst="rect">
            <a:avLst/>
          </a:prstGeom>
          <a:noFill/>
        </p:spPr>
      </p:pic>
      <p:sp>
        <p:nvSpPr>
          <p:cNvPr id="7" name="TextBox 6"/>
          <p:cNvSpPr txBox="1"/>
          <p:nvPr userDrawn="1"/>
        </p:nvSpPr>
        <p:spPr>
          <a:xfrm>
            <a:off x="1619219" y="357167"/>
            <a:ext cx="3619525" cy="830997"/>
          </a:xfrm>
          <a:prstGeom prst="rect">
            <a:avLst/>
          </a:prstGeom>
          <a:noFill/>
        </p:spPr>
        <p:txBody>
          <a:bodyPr wrap="square" rtlCol="0">
            <a:spAutoFit/>
          </a:bodyPr>
          <a:lstStyle/>
          <a:p>
            <a:r>
              <a:rPr lang="en-US" altLang="zh-CN" sz="1100" dirty="0">
                <a:solidFill>
                  <a:srgbClr val="2019A3"/>
                </a:solidFill>
                <a:latin typeface="Arial" pitchFamily="34" charset="0"/>
                <a:ea typeface="黑体" pitchFamily="49" charset="-122"/>
                <a:cs typeface="Arial" pitchFamily="34" charset="0"/>
              </a:rPr>
              <a:t>Peking</a:t>
            </a:r>
            <a:r>
              <a:rPr lang="en-US" altLang="zh-CN" sz="1100" baseline="0" dirty="0">
                <a:solidFill>
                  <a:srgbClr val="2019A3"/>
                </a:solidFill>
                <a:latin typeface="Arial" pitchFamily="34" charset="0"/>
                <a:ea typeface="黑体" pitchFamily="49" charset="-122"/>
                <a:cs typeface="Arial" pitchFamily="34" charset="0"/>
              </a:rPr>
              <a:t> University Sixth Hospital</a:t>
            </a:r>
          </a:p>
          <a:p>
            <a:r>
              <a:rPr lang="zh-CN" altLang="en-US" sz="1800" b="0" dirty="0">
                <a:solidFill>
                  <a:srgbClr val="2019A3"/>
                </a:solidFill>
                <a:latin typeface="黑体" pitchFamily="49" charset="-122"/>
                <a:ea typeface="黑体" pitchFamily="49" charset="-122"/>
              </a:rPr>
              <a:t>北京大学第六医院</a:t>
            </a:r>
            <a:endParaRPr lang="en-US" altLang="zh-CN" sz="1800" b="0" dirty="0">
              <a:solidFill>
                <a:srgbClr val="2019A3"/>
              </a:solidFill>
              <a:latin typeface="黑体" pitchFamily="49" charset="-122"/>
              <a:ea typeface="黑体" pitchFamily="49" charset="-122"/>
            </a:endParaRPr>
          </a:p>
          <a:p>
            <a:r>
              <a:rPr lang="zh-CN" altLang="en-US" sz="1800" b="0" dirty="0">
                <a:solidFill>
                  <a:srgbClr val="2019A3"/>
                </a:solidFill>
                <a:latin typeface="黑体" pitchFamily="49" charset="-122"/>
                <a:ea typeface="黑体" pitchFamily="49" charset="-122"/>
              </a:rPr>
              <a:t>睡眠医学科</a:t>
            </a:r>
          </a:p>
        </p:txBody>
      </p:sp>
    </p:spTree>
    <p:extLst>
      <p:ext uri="{BB962C8B-B14F-4D97-AF65-F5344CB8AC3E}">
        <p14:creationId xmlns:p14="http://schemas.microsoft.com/office/powerpoint/2010/main" val="297362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381" y="255786"/>
            <a:ext cx="11441379" cy="868958"/>
          </a:xfrm>
          <a:prstGeom prst="rect">
            <a:avLst/>
          </a:prstGeom>
        </p:spPr>
        <p:txBody>
          <a:bodyPr>
            <a:normAutofit/>
          </a:bodyPr>
          <a:lstStyle>
            <a:lvl1pPr>
              <a:defRPr sz="3200" b="1">
                <a:solidFill>
                  <a:schemeClr val="tx2"/>
                </a:solidFill>
              </a:defRPr>
            </a:lvl1pPr>
          </a:lstStyle>
          <a:p>
            <a:r>
              <a:rPr lang="zh-CN" altLang="en-US" dirty="0"/>
              <a:t>单击此处编辑标题（板式</a:t>
            </a:r>
            <a:r>
              <a:rPr lang="en-US" altLang="zh-CN" dirty="0"/>
              <a:t>2</a:t>
            </a:r>
            <a:r>
              <a:rPr lang="zh-CN" altLang="en-US" dirty="0"/>
              <a:t>：适合做纯文本）</a:t>
            </a:r>
          </a:p>
        </p:txBody>
      </p:sp>
      <p:sp>
        <p:nvSpPr>
          <p:cNvPr id="7" name="内容占位符 2"/>
          <p:cNvSpPr>
            <a:spLocks noGrp="1"/>
          </p:cNvSpPr>
          <p:nvPr>
            <p:ph sz="half" idx="1" hasCustomPrompt="1"/>
          </p:nvPr>
        </p:nvSpPr>
        <p:spPr>
          <a:xfrm>
            <a:off x="431371" y="1628801"/>
            <a:ext cx="11521280" cy="4237931"/>
          </a:xfrm>
          <a:prstGeom prst="rect">
            <a:avLst/>
          </a:prstGeom>
        </p:spPr>
        <p:txBody>
          <a:bodyPr>
            <a:normAutofit/>
          </a:bodyPr>
          <a:lstStyle>
            <a:lvl1pPr marL="361950" indent="-361950">
              <a:defRPr sz="2400" b="1">
                <a:solidFill>
                  <a:schemeClr val="tx1">
                    <a:lumMod val="65000"/>
                    <a:lumOff val="35000"/>
                  </a:schemeClr>
                </a:solidFill>
                <a:effectLst/>
              </a:defRPr>
            </a:lvl1pPr>
            <a:lvl2pPr marL="533400" indent="-171450">
              <a:buClr>
                <a:srgbClr val="FF0000"/>
              </a:buClr>
              <a:buFont typeface="Arial" panose="020B0604020202020204" pitchFamily="34" charset="0"/>
              <a:buChar char="•"/>
              <a:defRPr sz="2400" b="0">
                <a:solidFill>
                  <a:schemeClr val="tx1">
                    <a:lumMod val="65000"/>
                    <a:lumOff val="35000"/>
                  </a:schemeClr>
                </a:solidFill>
                <a:effectLst/>
              </a:defRPr>
            </a:lvl2pPr>
            <a:lvl3pPr marL="990600" indent="-190500">
              <a:buClr>
                <a:srgbClr val="FF0000"/>
              </a:buClr>
              <a:buFont typeface="Arial" panose="020B0604020202020204" pitchFamily="34" charset="0"/>
              <a:buChar char="•"/>
              <a:defRPr sz="2000" b="0">
                <a:solidFill>
                  <a:schemeClr val="tx1">
                    <a:lumMod val="65000"/>
                    <a:lumOff val="35000"/>
                  </a:schemeClr>
                </a:solidFill>
                <a:effectLst/>
              </a:defRPr>
            </a:lvl3pPr>
            <a:lvl4pPr marL="1428750" indent="-171450">
              <a:buClr>
                <a:srgbClr val="FF0000"/>
              </a:buClr>
              <a:buFont typeface="Arial" panose="020B0604020202020204" pitchFamily="34" charset="0"/>
              <a:buChar char="•"/>
              <a:defRPr sz="1800" b="0">
                <a:solidFill>
                  <a:schemeClr val="tx1">
                    <a:lumMod val="65000"/>
                    <a:lumOff val="35000"/>
                  </a:schemeClr>
                </a:solidFill>
                <a:effectLst/>
              </a:defRPr>
            </a:lvl4pPr>
            <a:lvl5pPr marL="1885950" indent="-190500">
              <a:buClr>
                <a:srgbClr val="FF0000"/>
              </a:buClr>
              <a:buFont typeface="Arial" panose="020B0604020202020204" pitchFamily="34" charset="0"/>
              <a:buChar char="•"/>
              <a:defRPr sz="1800" b="0">
                <a:solidFill>
                  <a:schemeClr val="tx1">
                    <a:lumMod val="65000"/>
                    <a:lumOff val="35000"/>
                  </a:schemeClr>
                </a:solidFill>
                <a:effectLst/>
              </a:defRPr>
            </a:lvl5pPr>
            <a:lvl6pPr>
              <a:defRPr sz="1800"/>
            </a:lvl6pPr>
            <a:lvl7pPr>
              <a:defRPr sz="1800"/>
            </a:lvl7pPr>
            <a:lvl8pPr>
              <a:defRPr sz="1800"/>
            </a:lvl8pPr>
            <a:lvl9pPr>
              <a:defRPr sz="1800"/>
            </a:lvl9pPr>
          </a:lstStyle>
          <a:p>
            <a:pPr lvl="0"/>
            <a:r>
              <a:rPr lang="zh-CN" altLang="en-US" dirty="0"/>
              <a:t>板式</a:t>
            </a:r>
            <a:r>
              <a:rPr lang="en-US" altLang="zh-CN" dirty="0"/>
              <a:t>2</a:t>
            </a:r>
            <a:r>
              <a:rPr lang="zh-CN" altLang="en-US" dirty="0"/>
              <a:t>：此板式适合做纯文本，或者目录</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4"/>
          <p:cNvSpPr>
            <a:spLocks noGrp="1"/>
          </p:cNvSpPr>
          <p:nvPr>
            <p:ph type="sldNum" sz="quarter" idx="10"/>
          </p:nvPr>
        </p:nvSpPr>
        <p:spPr>
          <a:xfrm>
            <a:off x="8737600" y="6356351"/>
            <a:ext cx="2844800" cy="365125"/>
          </a:xfrm>
        </p:spPr>
        <p:txBody>
          <a:bodyPr/>
          <a:lstStyle/>
          <a:p>
            <a:fld id="{E9317944-F163-4D9F-B035-4ED81A2F7EB7}" type="slidenum">
              <a:rPr lang="zh-CN" altLang="en-US" smtClean="0"/>
              <a:pPr/>
              <a:t>‹#›</a:t>
            </a:fld>
            <a:endParaRPr lang="zh-CN" altLang="en-US"/>
          </a:p>
        </p:txBody>
      </p:sp>
    </p:spTree>
    <p:extLst>
      <p:ext uri="{BB962C8B-B14F-4D97-AF65-F5344CB8AC3E}">
        <p14:creationId xmlns:p14="http://schemas.microsoft.com/office/powerpoint/2010/main" val="405168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381" y="255786"/>
            <a:ext cx="10972800" cy="868958"/>
          </a:xfrm>
          <a:prstGeom prst="rect">
            <a:avLst/>
          </a:prstGeom>
        </p:spPr>
        <p:txBody>
          <a:bodyPr>
            <a:normAutofit/>
          </a:bodyPr>
          <a:lstStyle>
            <a:lvl1pPr>
              <a:defRPr sz="3200" b="1">
                <a:solidFill>
                  <a:schemeClr val="tx2"/>
                </a:solidFill>
                <a:effectLst/>
                <a:latin typeface="+mn-ea"/>
                <a:ea typeface="+mn-ea"/>
              </a:defRPr>
            </a:lvl1pPr>
          </a:lstStyle>
          <a:p>
            <a:r>
              <a:rPr lang="zh-CN" altLang="en-US" dirty="0"/>
              <a:t>单击此处编辑标题（板式</a:t>
            </a:r>
            <a:r>
              <a:rPr lang="en-US" altLang="zh-CN" dirty="0"/>
              <a:t>3</a:t>
            </a:r>
            <a:r>
              <a:rPr lang="zh-CN" altLang="en-US" dirty="0"/>
              <a:t>：适合做配图）</a:t>
            </a:r>
          </a:p>
        </p:txBody>
      </p:sp>
      <p:sp>
        <p:nvSpPr>
          <p:cNvPr id="3" name="内容占位符 2"/>
          <p:cNvSpPr>
            <a:spLocks noGrp="1"/>
          </p:cNvSpPr>
          <p:nvPr>
            <p:ph sz="half" idx="1"/>
          </p:nvPr>
        </p:nvSpPr>
        <p:spPr>
          <a:xfrm>
            <a:off x="615189" y="1711350"/>
            <a:ext cx="5384800" cy="4309939"/>
          </a:xfrm>
          <a:prstGeom prst="rect">
            <a:avLst/>
          </a:prstGeom>
        </p:spPr>
        <p:txBody>
          <a:bodyPr>
            <a:normAutofit/>
          </a:bodyPr>
          <a:lstStyle>
            <a:lvl1pPr marL="266700" indent="-266700">
              <a:defRPr sz="2400" b="1">
                <a:solidFill>
                  <a:schemeClr val="tx1">
                    <a:lumMod val="65000"/>
                    <a:lumOff val="35000"/>
                  </a:schemeClr>
                </a:solidFill>
                <a:effectLst/>
                <a:latin typeface="+mn-ea"/>
                <a:ea typeface="+mn-ea"/>
              </a:defRPr>
            </a:lvl1pPr>
            <a:lvl2pPr marL="533400" indent="-171450">
              <a:buClr>
                <a:srgbClr val="FF0000"/>
              </a:buClr>
              <a:buFont typeface="Arial" panose="020B0604020202020204" pitchFamily="34" charset="0"/>
              <a:buChar char="•"/>
              <a:defRPr sz="2400" b="0">
                <a:solidFill>
                  <a:schemeClr val="tx1">
                    <a:lumMod val="65000"/>
                    <a:lumOff val="35000"/>
                  </a:schemeClr>
                </a:solidFill>
                <a:effectLst/>
                <a:latin typeface="+mn-ea"/>
                <a:ea typeface="+mn-ea"/>
              </a:defRPr>
            </a:lvl2pPr>
            <a:lvl3pPr marL="990600" indent="-190500">
              <a:buClr>
                <a:srgbClr val="FF0000"/>
              </a:buClr>
              <a:buFont typeface="Arial" panose="020B0604020202020204" pitchFamily="34" charset="0"/>
              <a:buChar char="•"/>
              <a:defRPr sz="2000" b="0">
                <a:solidFill>
                  <a:schemeClr val="tx1">
                    <a:lumMod val="65000"/>
                    <a:lumOff val="35000"/>
                  </a:schemeClr>
                </a:solidFill>
                <a:effectLst/>
                <a:latin typeface="+mn-ea"/>
                <a:ea typeface="+mn-ea"/>
              </a:defRPr>
            </a:lvl3pPr>
            <a:lvl4pPr marL="1428750" indent="-171450">
              <a:buClr>
                <a:srgbClr val="FF0000"/>
              </a:buClr>
              <a:buFont typeface="Arial" panose="020B0604020202020204" pitchFamily="34" charset="0"/>
              <a:buChar char="•"/>
              <a:defRPr sz="1800" b="0">
                <a:solidFill>
                  <a:schemeClr val="tx1">
                    <a:lumMod val="65000"/>
                    <a:lumOff val="35000"/>
                  </a:schemeClr>
                </a:solidFill>
                <a:effectLst/>
                <a:latin typeface="+mn-ea"/>
                <a:ea typeface="+mn-ea"/>
              </a:defRPr>
            </a:lvl4pPr>
            <a:lvl5pPr marL="1885950" indent="-190500">
              <a:buClr>
                <a:srgbClr val="FF0000"/>
              </a:buClr>
              <a:buFont typeface="Arial" panose="020B0604020202020204" pitchFamily="34" charset="0"/>
              <a:buChar char="•"/>
              <a:defRPr sz="1800" b="0">
                <a:solidFill>
                  <a:schemeClr val="tx1">
                    <a:lumMod val="65000"/>
                    <a:lumOff val="35000"/>
                  </a:schemeClr>
                </a:solidFill>
                <a:effectLst/>
                <a:latin typeface="+mn-ea"/>
                <a:ea typeface="+mn-ea"/>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513589" y="6309320"/>
            <a:ext cx="7790656" cy="385018"/>
          </a:xfrm>
          <a:prstGeom prst="rect">
            <a:avLst/>
          </a:prstGeom>
        </p:spPr>
        <p:txBody>
          <a:bodyPr/>
          <a:lstStyle>
            <a:lvl1pPr>
              <a:defRPr sz="1000">
                <a:solidFill>
                  <a:schemeClr val="bg1">
                    <a:lumMod val="50000"/>
                  </a:schemeClr>
                </a:solidFill>
                <a:latin typeface="+mn-ea"/>
                <a:ea typeface="+mn-ea"/>
              </a:defRPr>
            </a:lvl1pPr>
          </a:lstStyle>
          <a:p>
            <a:endParaRPr lang="zh-CN" altLang="en-US" dirty="0"/>
          </a:p>
        </p:txBody>
      </p:sp>
      <p:sp>
        <p:nvSpPr>
          <p:cNvPr id="7" name="灯片编号占位符 6"/>
          <p:cNvSpPr>
            <a:spLocks noGrp="1"/>
          </p:cNvSpPr>
          <p:nvPr>
            <p:ph type="sldNum" sz="quarter" idx="12"/>
          </p:nvPr>
        </p:nvSpPr>
        <p:spPr>
          <a:xfrm>
            <a:off x="9061491" y="6304236"/>
            <a:ext cx="2844800" cy="365125"/>
          </a:xfrm>
          <a:prstGeom prst="rect">
            <a:avLst/>
          </a:prstGeom>
        </p:spPr>
        <p:txBody>
          <a:bodyPr/>
          <a:lstStyle>
            <a:lvl1pPr>
              <a:defRPr>
                <a:latin typeface="+mn-ea"/>
                <a:ea typeface="+mn-ea"/>
              </a:defRPr>
            </a:lvl1pPr>
          </a:lstStyle>
          <a:p>
            <a:fld id="{E9317944-F163-4D9F-B035-4ED81A2F7EB7}" type="slidenum">
              <a:rPr lang="zh-CN" altLang="en-US" smtClean="0"/>
              <a:pPr/>
              <a:t>‹#›</a:t>
            </a:fld>
            <a:endParaRPr lang="zh-CN" altLang="en-US"/>
          </a:p>
        </p:txBody>
      </p:sp>
      <p:sp>
        <p:nvSpPr>
          <p:cNvPr id="8" name="内容占位符 2"/>
          <p:cNvSpPr>
            <a:spLocks noGrp="1"/>
          </p:cNvSpPr>
          <p:nvPr>
            <p:ph sz="half" idx="13"/>
          </p:nvPr>
        </p:nvSpPr>
        <p:spPr>
          <a:xfrm>
            <a:off x="6183808" y="1711350"/>
            <a:ext cx="5384800" cy="4309939"/>
          </a:xfrm>
          <a:prstGeom prst="rect">
            <a:avLst/>
          </a:prstGeom>
        </p:spPr>
        <p:txBody>
          <a:bodyPr>
            <a:normAutofit/>
          </a:bodyPr>
          <a:lstStyle>
            <a:lvl1pPr marL="266700" indent="-266700">
              <a:defRPr sz="2400" b="1">
                <a:solidFill>
                  <a:schemeClr val="tx1">
                    <a:lumMod val="65000"/>
                    <a:lumOff val="35000"/>
                  </a:schemeClr>
                </a:solidFill>
                <a:effectLst/>
                <a:latin typeface="+mn-ea"/>
                <a:ea typeface="+mn-ea"/>
              </a:defRPr>
            </a:lvl1pPr>
            <a:lvl2pPr marL="533400" indent="-171450">
              <a:buClr>
                <a:srgbClr val="FF0000"/>
              </a:buClr>
              <a:buFont typeface="Arial" panose="020B0604020202020204" pitchFamily="34" charset="0"/>
              <a:buChar char="•"/>
              <a:defRPr sz="2400" b="0">
                <a:solidFill>
                  <a:schemeClr val="tx1">
                    <a:lumMod val="65000"/>
                    <a:lumOff val="35000"/>
                  </a:schemeClr>
                </a:solidFill>
                <a:effectLst/>
                <a:latin typeface="+mn-ea"/>
                <a:ea typeface="+mn-ea"/>
              </a:defRPr>
            </a:lvl2pPr>
            <a:lvl3pPr marL="990600" indent="-190500">
              <a:buClr>
                <a:srgbClr val="FF0000"/>
              </a:buClr>
              <a:buFont typeface="Arial" panose="020B0604020202020204" pitchFamily="34" charset="0"/>
              <a:buChar char="•"/>
              <a:defRPr sz="2000" b="0">
                <a:solidFill>
                  <a:schemeClr val="tx1">
                    <a:lumMod val="65000"/>
                    <a:lumOff val="35000"/>
                  </a:schemeClr>
                </a:solidFill>
                <a:effectLst/>
                <a:latin typeface="+mn-ea"/>
                <a:ea typeface="+mn-ea"/>
              </a:defRPr>
            </a:lvl3pPr>
            <a:lvl4pPr marL="1428750" indent="-171450">
              <a:buClr>
                <a:srgbClr val="FF0000"/>
              </a:buClr>
              <a:buFont typeface="Arial" panose="020B0604020202020204" pitchFamily="34" charset="0"/>
              <a:buChar char="•"/>
              <a:defRPr sz="1800" b="0">
                <a:solidFill>
                  <a:schemeClr val="tx1">
                    <a:lumMod val="65000"/>
                    <a:lumOff val="35000"/>
                  </a:schemeClr>
                </a:solidFill>
                <a:effectLst/>
                <a:latin typeface="+mn-ea"/>
                <a:ea typeface="+mn-ea"/>
              </a:defRPr>
            </a:lvl4pPr>
            <a:lvl5pPr marL="1885950" indent="-190500">
              <a:buClr>
                <a:srgbClr val="FF0000"/>
              </a:buClr>
              <a:buFont typeface="Arial" panose="020B0604020202020204" pitchFamily="34" charset="0"/>
              <a:buChar char="•"/>
              <a:defRPr sz="1800" b="0">
                <a:solidFill>
                  <a:schemeClr val="tx1">
                    <a:lumMod val="65000"/>
                    <a:lumOff val="35000"/>
                  </a:schemeClr>
                </a:solidFill>
                <a:effectLst/>
                <a:latin typeface="+mn-ea"/>
                <a:ea typeface="+mn-ea"/>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688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内容占位符 2"/>
          <p:cNvSpPr>
            <a:spLocks noGrp="1"/>
          </p:cNvSpPr>
          <p:nvPr>
            <p:ph sz="half" idx="1" hasCustomPrompt="1"/>
          </p:nvPr>
        </p:nvSpPr>
        <p:spPr>
          <a:xfrm>
            <a:off x="431371" y="1628801"/>
            <a:ext cx="11521280" cy="4237931"/>
          </a:xfrm>
          <a:prstGeom prst="rect">
            <a:avLst/>
          </a:prstGeom>
        </p:spPr>
        <p:txBody>
          <a:bodyPr>
            <a:normAutofit/>
          </a:bodyPr>
          <a:lstStyle>
            <a:lvl1pPr marL="361950" indent="-361950">
              <a:defRPr sz="2400" b="1">
                <a:solidFill>
                  <a:schemeClr val="tx1">
                    <a:lumMod val="65000"/>
                    <a:lumOff val="35000"/>
                  </a:schemeClr>
                </a:solidFill>
                <a:effectLst/>
              </a:defRPr>
            </a:lvl1pPr>
            <a:lvl2pPr marL="533400" indent="-171450">
              <a:buClr>
                <a:srgbClr val="FF0000"/>
              </a:buClr>
              <a:buFont typeface="Arial" panose="020B0604020202020204" pitchFamily="34" charset="0"/>
              <a:buChar char="•"/>
              <a:defRPr sz="2400" b="0">
                <a:solidFill>
                  <a:schemeClr val="tx1">
                    <a:lumMod val="65000"/>
                    <a:lumOff val="35000"/>
                  </a:schemeClr>
                </a:solidFill>
                <a:effectLst/>
              </a:defRPr>
            </a:lvl2pPr>
            <a:lvl3pPr marL="990600" indent="-190500">
              <a:buClr>
                <a:srgbClr val="FF0000"/>
              </a:buClr>
              <a:buFont typeface="Arial" panose="020B0604020202020204" pitchFamily="34" charset="0"/>
              <a:buChar char="•"/>
              <a:defRPr sz="2000" b="0">
                <a:solidFill>
                  <a:schemeClr val="tx1">
                    <a:lumMod val="65000"/>
                    <a:lumOff val="35000"/>
                  </a:schemeClr>
                </a:solidFill>
                <a:effectLst/>
              </a:defRPr>
            </a:lvl3pPr>
            <a:lvl4pPr marL="1428750" indent="-171450">
              <a:buClr>
                <a:srgbClr val="FF0000"/>
              </a:buClr>
              <a:buFont typeface="Arial" panose="020B0604020202020204" pitchFamily="34" charset="0"/>
              <a:buChar char="•"/>
              <a:defRPr sz="1800" b="0">
                <a:solidFill>
                  <a:schemeClr val="tx1">
                    <a:lumMod val="65000"/>
                    <a:lumOff val="35000"/>
                  </a:schemeClr>
                </a:solidFill>
                <a:effectLst/>
              </a:defRPr>
            </a:lvl4pPr>
            <a:lvl5pPr marL="1885950" indent="-190500">
              <a:buClr>
                <a:srgbClr val="FF0000"/>
              </a:buClr>
              <a:buFont typeface="Arial" panose="020B0604020202020204" pitchFamily="34" charset="0"/>
              <a:buChar char="•"/>
              <a:defRPr sz="1800" b="0">
                <a:solidFill>
                  <a:schemeClr val="tx1">
                    <a:lumMod val="65000"/>
                    <a:lumOff val="35000"/>
                  </a:schemeClr>
                </a:solidFill>
                <a:effectLst/>
              </a:defRPr>
            </a:lvl5pPr>
            <a:lvl6pPr>
              <a:defRPr sz="1800"/>
            </a:lvl6pPr>
            <a:lvl7pPr>
              <a:defRPr sz="1800"/>
            </a:lvl7pPr>
            <a:lvl8pPr>
              <a:defRPr sz="1800"/>
            </a:lvl8pPr>
            <a:lvl9pPr>
              <a:defRPr sz="1800"/>
            </a:lvl9pPr>
          </a:lstStyle>
          <a:p>
            <a:pPr lvl="0"/>
            <a:r>
              <a:rPr lang="zh-CN" altLang="en-US" dirty="0"/>
              <a:t>板式</a:t>
            </a:r>
            <a:r>
              <a:rPr lang="en-US" altLang="zh-CN" dirty="0"/>
              <a:t>2</a:t>
            </a:r>
            <a:r>
              <a:rPr lang="zh-CN" altLang="en-US" dirty="0"/>
              <a:t>：此板式适合做纯文本，或者目录</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sz="half" idx="13" hasCustomPrompt="1"/>
          </p:nvPr>
        </p:nvSpPr>
        <p:spPr>
          <a:xfrm>
            <a:off x="522437" y="6309320"/>
            <a:ext cx="11526225" cy="548680"/>
          </a:xfrm>
          <a:prstGeom prst="rect">
            <a:avLst/>
          </a:prstGeom>
        </p:spPr>
        <p:txBody>
          <a:bodyPr>
            <a:normAutofit/>
          </a:bodyPr>
          <a:lstStyle>
            <a:lvl1pPr marL="0" indent="0">
              <a:buNone/>
              <a:defRPr sz="1000" b="0">
                <a:solidFill>
                  <a:schemeClr val="bg1">
                    <a:lumMod val="50000"/>
                  </a:schemeClr>
                </a:solidFill>
                <a:effectLst/>
              </a:defRPr>
            </a:lvl1pPr>
            <a:lvl2pPr marL="533400" indent="-171450">
              <a:buClr>
                <a:srgbClr val="FF0000"/>
              </a:buClr>
              <a:buFont typeface="Arial" panose="020B0604020202020204" pitchFamily="34" charset="0"/>
              <a:buChar char="•"/>
              <a:defRPr sz="2400" b="0">
                <a:solidFill>
                  <a:schemeClr val="tx2"/>
                </a:solidFill>
                <a:effectLst/>
              </a:defRPr>
            </a:lvl2pPr>
            <a:lvl3pPr marL="990600" indent="-190500">
              <a:buClr>
                <a:srgbClr val="FF0000"/>
              </a:buClr>
              <a:buFont typeface="Arial" panose="020B0604020202020204" pitchFamily="34" charset="0"/>
              <a:buChar char="•"/>
              <a:defRPr sz="2000" b="0">
                <a:solidFill>
                  <a:schemeClr val="tx2"/>
                </a:solidFill>
                <a:effectLst/>
              </a:defRPr>
            </a:lvl3pPr>
            <a:lvl4pPr marL="1428750" indent="-171450">
              <a:buClr>
                <a:srgbClr val="FF0000"/>
              </a:buClr>
              <a:buFont typeface="Arial" panose="020B0604020202020204" pitchFamily="34" charset="0"/>
              <a:buChar char="•"/>
              <a:defRPr sz="1800" b="0">
                <a:solidFill>
                  <a:schemeClr val="tx2"/>
                </a:solidFill>
                <a:effectLst/>
              </a:defRPr>
            </a:lvl4pPr>
            <a:lvl5pPr marL="1885950" indent="-190500">
              <a:buClr>
                <a:srgbClr val="FF0000"/>
              </a:buClr>
              <a:buFont typeface="Arial" panose="020B0604020202020204" pitchFamily="34" charset="0"/>
              <a:buChar char="•"/>
              <a:defRPr sz="1800" b="0">
                <a:solidFill>
                  <a:schemeClr val="tx2"/>
                </a:solidFill>
                <a:effectLst/>
              </a:defRPr>
            </a:lvl5pPr>
            <a:lvl6pPr>
              <a:defRPr sz="1800"/>
            </a:lvl6pPr>
            <a:lvl7pPr>
              <a:defRPr sz="1800"/>
            </a:lvl7pPr>
            <a:lvl8pPr>
              <a:defRPr sz="1800"/>
            </a:lvl8pPr>
            <a:lvl9pPr>
              <a:defRPr sz="1800"/>
            </a:lvl9pPr>
          </a:lstStyle>
          <a:p>
            <a:pPr lvl="0"/>
            <a:r>
              <a:rPr lang="zh-CN" altLang="en-US" dirty="0"/>
              <a:t>单击此处插入参考资料信息</a:t>
            </a:r>
          </a:p>
        </p:txBody>
      </p:sp>
      <p:sp>
        <p:nvSpPr>
          <p:cNvPr id="4" name="灯片编号占位符 3"/>
          <p:cNvSpPr>
            <a:spLocks noGrp="1"/>
          </p:cNvSpPr>
          <p:nvPr>
            <p:ph type="sldNum" sz="quarter" idx="14"/>
          </p:nvPr>
        </p:nvSpPr>
        <p:spPr/>
        <p:txBody>
          <a:bodyPr/>
          <a:lstStyle/>
          <a:p>
            <a:fld id="{E9317944-F163-4D9F-B035-4ED81A2F7EB7}" type="slidenum">
              <a:rPr lang="zh-CN" altLang="en-US" smtClean="0"/>
              <a:pPr/>
              <a:t>‹#›</a:t>
            </a:fld>
            <a:endParaRPr lang="zh-CN" altLang="en-US"/>
          </a:p>
        </p:txBody>
      </p:sp>
    </p:spTree>
    <p:extLst>
      <p:ext uri="{BB962C8B-B14F-4D97-AF65-F5344CB8AC3E}">
        <p14:creationId xmlns:p14="http://schemas.microsoft.com/office/powerpoint/2010/main" val="40516858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578"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mn-ea"/>
                <a:ea typeface="+mn-ea"/>
              </a:defRPr>
            </a:lvl1pPr>
          </a:lstStyle>
          <a:p>
            <a:fld id="{E9317944-F163-4D9F-B035-4ED81A2F7EB7}" type="slidenum">
              <a:rPr lang="zh-CN" altLang="en-US" smtClean="0"/>
              <a:pPr/>
              <a:t>‹#›</a:t>
            </a:fld>
            <a:endParaRPr lang="zh-CN" altLang="en-US"/>
          </a:p>
        </p:txBody>
      </p:sp>
      <p:sp>
        <p:nvSpPr>
          <p:cNvPr id="37" name="标题占位符 1"/>
          <p:cNvSpPr>
            <a:spLocks noGrp="1"/>
          </p:cNvSpPr>
          <p:nvPr>
            <p:ph type="title"/>
          </p:nvPr>
        </p:nvSpPr>
        <p:spPr>
          <a:xfrm>
            <a:off x="527381" y="188640"/>
            <a:ext cx="11500931" cy="97210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8" name="文本占位符 2"/>
          <p:cNvSpPr>
            <a:spLocks noGrp="1"/>
          </p:cNvSpPr>
          <p:nvPr>
            <p:ph type="body" idx="1"/>
          </p:nvPr>
        </p:nvSpPr>
        <p:spPr>
          <a:xfrm>
            <a:off x="431371" y="1595934"/>
            <a:ext cx="11232223" cy="428133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Tree>
    <p:extLst>
      <p:ext uri="{BB962C8B-B14F-4D97-AF65-F5344CB8AC3E}">
        <p14:creationId xmlns:p14="http://schemas.microsoft.com/office/powerpoint/2010/main" val="24663242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0" r:id="rId3"/>
    <p:sldLayoutId id="2147483701" r:id="rId4"/>
  </p:sldLayoutIdLst>
  <p:hf hdr="0" ftr="0"/>
  <p:txStyles>
    <p:titleStyle>
      <a:lvl1pPr algn="l" defTabSz="914400" rtl="0" eaLnBrk="1" latinLnBrk="0" hangingPunct="1">
        <a:spcBef>
          <a:spcPct val="0"/>
        </a:spcBef>
        <a:buNone/>
        <a:defRPr sz="3200" b="1" kern="1200">
          <a:solidFill>
            <a:schemeClr val="tx2"/>
          </a:solidFill>
          <a:latin typeface="+mn-ea"/>
          <a:ea typeface="+mn-ea"/>
          <a:cs typeface="+mj-cs"/>
        </a:defRPr>
      </a:lvl1pPr>
    </p:titleStyle>
    <p:bodyStyle>
      <a:lvl1pPr marL="342900" indent="-342900" algn="l" defTabSz="914400" rtl="0" eaLnBrk="1" latinLnBrk="0" hangingPunct="1">
        <a:spcBef>
          <a:spcPct val="20000"/>
        </a:spcBef>
        <a:buFont typeface="Arial" pitchFamily="34" charset="0"/>
        <a:buChar char="•"/>
        <a:defRPr lang="zh-CN" altLang="en-US" sz="2400" b="0" kern="1200" dirty="0" smtClean="0">
          <a:solidFill>
            <a:schemeClr val="tx1">
              <a:lumMod val="65000"/>
              <a:lumOff val="35000"/>
            </a:schemeClr>
          </a:solidFill>
          <a:effectLst/>
          <a:latin typeface="+mn-ea"/>
          <a:ea typeface="+mn-ea"/>
          <a:cs typeface="+mn-cs"/>
        </a:defRPr>
      </a:lvl1pPr>
      <a:lvl2pPr marL="742950" indent="-285750" algn="l" defTabSz="914400" rtl="0" eaLnBrk="1" latinLnBrk="0" hangingPunct="1">
        <a:spcBef>
          <a:spcPct val="20000"/>
        </a:spcBef>
        <a:buFont typeface="Arial" pitchFamily="34" charset="0"/>
        <a:buChar char="•"/>
        <a:defRPr lang="zh-CN" altLang="en-US" sz="2400" b="0" kern="1200" dirty="0" smtClean="0">
          <a:solidFill>
            <a:schemeClr val="tx1">
              <a:lumMod val="65000"/>
              <a:lumOff val="35000"/>
            </a:schemeClr>
          </a:solidFill>
          <a:effectLst/>
          <a:latin typeface="+mn-ea"/>
          <a:ea typeface="+mn-ea"/>
          <a:cs typeface="+mn-cs"/>
        </a:defRPr>
      </a:lvl2pPr>
      <a:lvl3pPr marL="1143000" indent="-228600" algn="l" defTabSz="914400" rtl="0" eaLnBrk="1" latinLnBrk="0" hangingPunct="1">
        <a:spcBef>
          <a:spcPct val="20000"/>
        </a:spcBef>
        <a:buFont typeface="Arial" pitchFamily="34" charset="0"/>
        <a:buChar char="•"/>
        <a:defRPr lang="zh-CN" altLang="en-US" sz="2400" b="0" kern="1200" dirty="0" smtClean="0">
          <a:solidFill>
            <a:schemeClr val="tx1">
              <a:lumMod val="65000"/>
              <a:lumOff val="35000"/>
            </a:schemeClr>
          </a:solidFill>
          <a:effectLst/>
          <a:latin typeface="+mn-ea"/>
          <a:ea typeface="+mn-ea"/>
          <a:cs typeface="+mn-cs"/>
        </a:defRPr>
      </a:lvl3pPr>
      <a:lvl4pPr marL="1600200" indent="-228600" algn="l" defTabSz="914400" rtl="0" eaLnBrk="1" latinLnBrk="0" hangingPunct="1">
        <a:spcBef>
          <a:spcPct val="20000"/>
        </a:spcBef>
        <a:buFont typeface="Arial" pitchFamily="34" charset="0"/>
        <a:buChar char="•"/>
        <a:defRPr lang="zh-CN" altLang="en-US" sz="2400" b="0" kern="1200" dirty="0" smtClean="0">
          <a:solidFill>
            <a:schemeClr val="tx1">
              <a:lumMod val="65000"/>
              <a:lumOff val="35000"/>
            </a:schemeClr>
          </a:solidFill>
          <a:effectLst/>
          <a:latin typeface="+mn-ea"/>
          <a:ea typeface="+mn-ea"/>
          <a:cs typeface="+mn-cs"/>
        </a:defRPr>
      </a:lvl4pPr>
      <a:lvl5pPr marL="2057400" indent="-228600" algn="l" defTabSz="914400" rtl="0" eaLnBrk="1" latinLnBrk="0" hangingPunct="1">
        <a:spcBef>
          <a:spcPct val="20000"/>
        </a:spcBef>
        <a:buFont typeface="Arial" pitchFamily="34" charset="0"/>
        <a:buChar char="•"/>
        <a:defRPr lang="en-US" altLang="en-US" sz="2400" b="0" kern="1200" dirty="0">
          <a:solidFill>
            <a:schemeClr val="tx1">
              <a:lumMod val="65000"/>
              <a:lumOff val="35000"/>
            </a:schemeClr>
          </a:solidFill>
          <a:effectLst/>
          <a:latin typeface="+mn-ea"/>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3C5AEA-4BE5-419F-B667-BA2DE4A5501C}"/>
              </a:ext>
            </a:extLst>
          </p:cNvPr>
          <p:cNvPicPr>
            <a:picLocks noChangeAspect="1"/>
          </p:cNvPicPr>
          <p:nvPr/>
        </p:nvPicPr>
        <p:blipFill>
          <a:blip r:embed="rId3"/>
          <a:stretch>
            <a:fillRect/>
          </a:stretch>
        </p:blipFill>
        <p:spPr>
          <a:xfrm>
            <a:off x="407368" y="217417"/>
            <a:ext cx="5616624" cy="1080122"/>
          </a:xfrm>
          <a:prstGeom prst="rect">
            <a:avLst/>
          </a:prstGeom>
        </p:spPr>
      </p:pic>
      <p:pic>
        <p:nvPicPr>
          <p:cNvPr id="16" name="图片 15">
            <a:extLst>
              <a:ext uri="{FF2B5EF4-FFF2-40B4-BE49-F238E27FC236}">
                <a16:creationId xmlns:a16="http://schemas.microsoft.com/office/drawing/2014/main" id="{C69D27BE-6641-4170-997D-F8E2B715196D}"/>
              </a:ext>
            </a:extLst>
          </p:cNvPr>
          <p:cNvPicPr>
            <a:picLocks noChangeAspect="1"/>
          </p:cNvPicPr>
          <p:nvPr/>
        </p:nvPicPr>
        <p:blipFill>
          <a:blip r:embed="rId3"/>
          <a:stretch>
            <a:fillRect/>
          </a:stretch>
        </p:blipFill>
        <p:spPr>
          <a:xfrm>
            <a:off x="0" y="1902381"/>
            <a:ext cx="12192000" cy="4955620"/>
          </a:xfrm>
          <a:prstGeom prst="rect">
            <a:avLst/>
          </a:prstGeom>
        </p:spPr>
      </p:pic>
      <p:pic>
        <p:nvPicPr>
          <p:cNvPr id="17" name="图片 16">
            <a:extLst>
              <a:ext uri="{FF2B5EF4-FFF2-40B4-BE49-F238E27FC236}">
                <a16:creationId xmlns:a16="http://schemas.microsoft.com/office/drawing/2014/main" id="{2C61C752-D1A6-4FF0-AD97-373DD814E065}"/>
              </a:ext>
            </a:extLst>
          </p:cNvPr>
          <p:cNvPicPr>
            <a:picLocks noChangeAspect="1"/>
          </p:cNvPicPr>
          <p:nvPr/>
        </p:nvPicPr>
        <p:blipFill>
          <a:blip r:embed="rId4"/>
          <a:stretch>
            <a:fillRect/>
          </a:stretch>
        </p:blipFill>
        <p:spPr>
          <a:xfrm>
            <a:off x="0" y="5229200"/>
            <a:ext cx="12192000" cy="1628800"/>
          </a:xfrm>
          <a:prstGeom prst="rect">
            <a:avLst/>
          </a:prstGeom>
        </p:spPr>
      </p:pic>
      <p:sp>
        <p:nvSpPr>
          <p:cNvPr id="18" name="副标题 4">
            <a:extLst>
              <a:ext uri="{FF2B5EF4-FFF2-40B4-BE49-F238E27FC236}">
                <a16:creationId xmlns:a16="http://schemas.microsoft.com/office/drawing/2014/main" id="{C7F7B8D1-E819-4D9A-92F5-0BE79C2BDE6B}"/>
              </a:ext>
            </a:extLst>
          </p:cNvPr>
          <p:cNvSpPr txBox="1">
            <a:spLocks/>
          </p:cNvSpPr>
          <p:nvPr/>
        </p:nvSpPr>
        <p:spPr>
          <a:xfrm>
            <a:off x="0" y="4149080"/>
            <a:ext cx="12192000" cy="1872208"/>
          </a:xfrm>
          <a:prstGeom prst="rect">
            <a:avLst/>
          </a:prstGeom>
          <a:noFill/>
        </p:spPr>
        <p:txBody>
          <a:bodyPr vert="horz" lIns="91440" tIns="45720" rIns="91440" bIns="45720" rtlCol="0">
            <a:normAutofit/>
          </a:bodyPr>
          <a:lstStyle/>
          <a:p>
            <a:pPr algn="ctr">
              <a:lnSpc>
                <a:spcPct val="150000"/>
              </a:lnSpc>
              <a:spcBef>
                <a:spcPct val="20000"/>
              </a:spcBef>
              <a:defRPr/>
            </a:pPr>
            <a:r>
              <a:rPr lang="en-US" altLang="zh-CN" sz="2000" b="1">
                <a:solidFill>
                  <a:srgbClr val="2019A3"/>
                </a:solidFill>
                <a:latin typeface="Arial" panose="020B0604020202020204" pitchFamily="34" charset="0"/>
                <a:cs typeface="Arial" panose="020B0604020202020204" pitchFamily="34" charset="0"/>
              </a:rPr>
              <a:t>Ph.D. Candidate: </a:t>
            </a:r>
            <a:r>
              <a:rPr lang="en-US" altLang="zh-CN" sz="2000" b="1" smtClean="0">
                <a:solidFill>
                  <a:srgbClr val="2019A3"/>
                </a:solidFill>
                <a:latin typeface="Arial" panose="020B0604020202020204" pitchFamily="34" charset="0"/>
                <a:cs typeface="Arial" panose="020B0604020202020204" pitchFamily="34" charset="0"/>
              </a:rPr>
              <a:t>Yu-Peng Guo</a:t>
            </a:r>
          </a:p>
          <a:p>
            <a:pPr algn="ctr">
              <a:lnSpc>
                <a:spcPct val="150000"/>
              </a:lnSpc>
              <a:spcBef>
                <a:spcPct val="20000"/>
              </a:spcBef>
              <a:defRPr/>
            </a:pPr>
            <a:r>
              <a:rPr lang="en-US" altLang="zh-CN" sz="2000" b="1" smtClean="0">
                <a:solidFill>
                  <a:srgbClr val="2019A3"/>
                </a:solidFill>
                <a:latin typeface="Arial" panose="020B0604020202020204" pitchFamily="34" charset="0"/>
                <a:cs typeface="Arial" panose="020B0604020202020204" pitchFamily="34" charset="0"/>
              </a:rPr>
              <a:t>Peking </a:t>
            </a:r>
            <a:r>
              <a:rPr lang="en-US" altLang="zh-CN" sz="2000" b="1" dirty="0">
                <a:solidFill>
                  <a:srgbClr val="2019A3"/>
                </a:solidFill>
                <a:latin typeface="Arial" panose="020B0604020202020204" pitchFamily="34" charset="0"/>
                <a:cs typeface="Arial" panose="020B0604020202020204" pitchFamily="34" charset="0"/>
              </a:rPr>
              <a:t>University Sixth Hospital</a:t>
            </a:r>
          </a:p>
          <a:p>
            <a:pPr algn="ctr">
              <a:lnSpc>
                <a:spcPct val="150000"/>
              </a:lnSpc>
              <a:spcBef>
                <a:spcPct val="20000"/>
              </a:spcBef>
              <a:defRPr/>
            </a:pPr>
            <a:r>
              <a:rPr lang="en-US" altLang="zh-CN" sz="2000" b="1" dirty="0">
                <a:solidFill>
                  <a:srgbClr val="2019A3"/>
                </a:solidFill>
                <a:latin typeface="Arial" panose="020B0604020202020204" pitchFamily="34" charset="0"/>
                <a:cs typeface="Arial" panose="020B0604020202020204" pitchFamily="34" charset="0"/>
              </a:rPr>
              <a:t>Peking University Institute of Mental Health</a:t>
            </a:r>
          </a:p>
        </p:txBody>
      </p:sp>
      <p:sp>
        <p:nvSpPr>
          <p:cNvPr id="19" name="标题 3">
            <a:extLst>
              <a:ext uri="{FF2B5EF4-FFF2-40B4-BE49-F238E27FC236}">
                <a16:creationId xmlns:a16="http://schemas.microsoft.com/office/drawing/2014/main" id="{CE1DCC80-14C5-4198-BB1B-BAA15020BF94}"/>
              </a:ext>
            </a:extLst>
          </p:cNvPr>
          <p:cNvSpPr txBox="1">
            <a:spLocks/>
          </p:cNvSpPr>
          <p:nvPr/>
        </p:nvSpPr>
        <p:spPr>
          <a:xfrm>
            <a:off x="0" y="1670943"/>
            <a:ext cx="12192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bg1"/>
                </a:solidFill>
                <a:effectLst>
                  <a:outerShdw blurRad="38100" dist="38100" dir="2700000" algn="tl">
                    <a:srgbClr val="000000">
                      <a:alpha val="43137"/>
                    </a:srgbClr>
                  </a:outerShdw>
                </a:effectLst>
                <a:latin typeface="+mn-ea"/>
                <a:ea typeface="+mn-ea"/>
                <a:cs typeface="+mj-cs"/>
              </a:defRPr>
            </a:lvl1pPr>
          </a:lstStyle>
          <a:p>
            <a:r>
              <a:rPr lang="en-US" altLang="zh-CN" sz="3600" dirty="0">
                <a:solidFill>
                  <a:srgbClr val="0070C0"/>
                </a:solidFill>
                <a:latin typeface="Arial" panose="020B0604020202020204" pitchFamily="34" charset="0"/>
                <a:cs typeface="Arial" panose="020B0604020202020204" pitchFamily="34" charset="0"/>
              </a:rPr>
              <a:t>Functional imaging of insomnia disorder </a:t>
            </a:r>
          </a:p>
          <a:p>
            <a:r>
              <a:rPr lang="en-US" altLang="zh-CN" sz="3600" dirty="0">
                <a:solidFill>
                  <a:srgbClr val="0070C0"/>
                </a:solidFill>
                <a:latin typeface="Arial" panose="020B0604020202020204" pitchFamily="34" charset="0"/>
                <a:cs typeface="Arial" panose="020B0604020202020204" pitchFamily="34" charset="0"/>
              </a:rPr>
              <a:t>across wakefulness and sleep</a:t>
            </a:r>
            <a:endParaRPr lang="en-US" altLang="en-US" sz="3600" dirty="0">
              <a:solidFill>
                <a:srgbClr val="0070C0"/>
              </a:solidFill>
              <a:latin typeface="Arial" panose="020B0604020202020204" pitchFamily="34" charset="0"/>
              <a:cs typeface="Arial" panose="020B0604020202020204" pitchFamily="34" charset="0"/>
            </a:endParaRPr>
          </a:p>
        </p:txBody>
      </p:sp>
      <p:pic>
        <p:nvPicPr>
          <p:cNvPr id="20" name="图片 19">
            <a:extLst>
              <a:ext uri="{FF2B5EF4-FFF2-40B4-BE49-F238E27FC236}">
                <a16:creationId xmlns:a16="http://schemas.microsoft.com/office/drawing/2014/main" id="{C5E04B72-AF64-45DB-8F5F-5FA316178A7F}"/>
              </a:ext>
            </a:extLst>
          </p:cNvPr>
          <p:cNvPicPr>
            <a:picLocks noChangeAspect="1"/>
          </p:cNvPicPr>
          <p:nvPr/>
        </p:nvPicPr>
        <p:blipFill>
          <a:blip r:embed="rId5"/>
          <a:stretch>
            <a:fillRect/>
          </a:stretch>
        </p:blipFill>
        <p:spPr>
          <a:xfrm>
            <a:off x="9528496" y="248145"/>
            <a:ext cx="1104008" cy="996723"/>
          </a:xfrm>
          <a:prstGeom prst="rect">
            <a:avLst/>
          </a:prstGeom>
        </p:spPr>
      </p:pic>
      <p:pic>
        <p:nvPicPr>
          <p:cNvPr id="21" name="Picture 2">
            <a:extLst>
              <a:ext uri="{FF2B5EF4-FFF2-40B4-BE49-F238E27FC236}">
                <a16:creationId xmlns:a16="http://schemas.microsoft.com/office/drawing/2014/main" id="{9464D6DF-82CB-4B76-A5F6-AA6DBC53E4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92031" y="248148"/>
            <a:ext cx="1005991" cy="9967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y_Dada\Desktop\bdly.jpg">
            <a:extLst>
              <a:ext uri="{FF2B5EF4-FFF2-40B4-BE49-F238E27FC236}">
                <a16:creationId xmlns:a16="http://schemas.microsoft.com/office/drawing/2014/main" id="{B5E38B34-3744-4289-8B54-B7DC05CF1FF7}"/>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5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36160" y="144797"/>
            <a:ext cx="1882660" cy="1411994"/>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81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10</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2025288" cy="868958"/>
          </a:xfrm>
          <a:prstGeom prst="rect">
            <a:avLst/>
          </a:prstGeom>
        </p:spPr>
        <p:txBody>
          <a:bodyPr>
            <a:normAutofit/>
          </a:bodyPr>
          <a:lstStyle/>
          <a:p>
            <a:pPr>
              <a:spcBef>
                <a:spcPct val="0"/>
              </a:spcBef>
              <a:defRPr/>
            </a:pPr>
            <a:r>
              <a:rPr lang="en-US" altLang="zh-CN" sz="2800" b="1" dirty="0">
                <a:solidFill>
                  <a:srgbClr val="005CB0"/>
                </a:solidFill>
                <a:latin typeface="Arial" panose="020B0604020202020204" pitchFamily="34" charset="0"/>
                <a:ea typeface="+mj-ea"/>
                <a:cs typeface="Arial" panose="020B0604020202020204" pitchFamily="34" charset="0"/>
              </a:rPr>
              <a:t>EEG-fMRI study of insomnia: new images and fresh challenge</a:t>
            </a:r>
            <a:endParaRPr lang="zh-CN" altLang="en-US" sz="2800" b="1" dirty="0">
              <a:solidFill>
                <a:srgbClr val="005CB0"/>
              </a:solidFill>
              <a:latin typeface="Arial" panose="020B0604020202020204" pitchFamily="34" charset="0"/>
              <a:ea typeface="+mj-ea"/>
              <a:cs typeface="Arial" panose="020B0604020202020204" pitchFamily="34" charset="0"/>
            </a:endParaRPr>
          </a:p>
        </p:txBody>
      </p:sp>
      <p:sp>
        <p:nvSpPr>
          <p:cNvPr id="2" name="文本框 1">
            <a:extLst>
              <a:ext uri="{FF2B5EF4-FFF2-40B4-BE49-F238E27FC236}">
                <a16:creationId xmlns:a16="http://schemas.microsoft.com/office/drawing/2014/main" id="{94F0311C-57FF-BC61-BD41-F198BE7AA407}"/>
              </a:ext>
            </a:extLst>
          </p:cNvPr>
          <p:cNvSpPr txBox="1"/>
          <p:nvPr/>
        </p:nvSpPr>
        <p:spPr>
          <a:xfrm>
            <a:off x="335360" y="1909732"/>
            <a:ext cx="11089232" cy="3785652"/>
          </a:xfrm>
          <a:prstGeom prst="rect">
            <a:avLst/>
          </a:prstGeom>
          <a:noFill/>
        </p:spPr>
        <p:txBody>
          <a:bodyPr wrap="square">
            <a:spAutoFit/>
          </a:bodyPr>
          <a:lstStyle/>
          <a:p>
            <a:pPr marL="342900" indent="-342900" algn="just">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These findings illuminate the coupling between the dynamic transition of sleep stages and the functional organization of the brain</a:t>
            </a:r>
          </a:p>
          <a:p>
            <a:pPr marL="342900" indent="-342900" algn="just">
              <a:buFont typeface="Wingdings" panose="05000000000000000000" pitchFamily="2" charset="2"/>
              <a:buChar char="Ø"/>
            </a:pPr>
            <a:endParaRPr lang="en-US" altLang="zh-CN"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Our study suggest that the prominent abnormal neural representation observed across wakefulness and sleep that characterizes the coordination between the limbic system and arousal structures may hinder the maintenance of sleep in insomnia</a:t>
            </a:r>
          </a:p>
          <a:p>
            <a:pPr marL="342900" indent="-342900" algn="just">
              <a:buFont typeface="Wingdings" panose="05000000000000000000" pitchFamily="2" charset="2"/>
              <a:buChar char="Ø"/>
            </a:pPr>
            <a:endParaRPr lang="en-US" altLang="zh-CN"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altLang="zh-CN" sz="2000" dirty="0">
                <a:latin typeface="Arial" panose="020B0604020202020204" pitchFamily="34" charset="0"/>
                <a:cs typeface="Arial" panose="020B0604020202020204" pitchFamily="34" charset="0"/>
              </a:rPr>
              <a:t>We only obtained EEG-fMRI data in the early period of the sleep-wake cycle due to scan length limitations and subject compliance. Future studies need to overcome this disadvantage. Successful recording of EEG-fMRI data throughout the entire night may provide adequate fMRI epochs containing REM sleep, which will advance our understanding of the neural mechanism underlying insomnia</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618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ky_Dada\Desktop\bdly.jpg"/>
          <p:cNvPicPr>
            <a:picLocks noChangeAspect="1" noChangeArrowheads="1"/>
          </p:cNvPicPr>
          <p:nvPr/>
        </p:nvPicPr>
        <p:blipFill>
          <a:blip r:embed="rId3">
            <a:extLst>
              <a:ext uri="{BEBA8EAE-BF5A-486C-A8C5-ECC9F3942E4B}">
                <a14:imgProps xmlns:a14="http://schemas.microsoft.com/office/drawing/2010/main">
                  <a14:imgLayer r:embed="rId4">
                    <a14:imgEffect>
                      <a14:saturation sat="5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904312" y="148556"/>
            <a:ext cx="2795192" cy="2096394"/>
          </a:xfrm>
          <a:prstGeom prst="rect">
            <a:avLst/>
          </a:prstGeom>
          <a:ln>
            <a:noFill/>
          </a:ln>
          <a:effectLst>
            <a:softEdge rad="317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952728" y="1000109"/>
            <a:ext cx="2428892" cy="646331"/>
          </a:xfrm>
          <a:prstGeom prst="rect">
            <a:avLst/>
          </a:prstGeom>
          <a:noFill/>
        </p:spPr>
        <p:txBody>
          <a:bodyPr wrap="square" rtlCol="0">
            <a:spAutoFit/>
          </a:bodyPr>
          <a:lstStyle/>
          <a:p>
            <a:r>
              <a:rPr lang="zh-CN" altLang="en-US" dirty="0">
                <a:solidFill>
                  <a:schemeClr val="bg1"/>
                </a:solidFill>
              </a:rPr>
              <a:t>北京大学第六医院</a:t>
            </a:r>
            <a:endParaRPr lang="en-US" altLang="zh-CN" dirty="0">
              <a:solidFill>
                <a:schemeClr val="bg1"/>
              </a:solidFill>
            </a:endParaRPr>
          </a:p>
          <a:p>
            <a:r>
              <a:rPr lang="zh-CN" altLang="en-US" dirty="0">
                <a:solidFill>
                  <a:schemeClr val="bg1"/>
                </a:solidFill>
              </a:rPr>
              <a:t>睡眠医学科</a:t>
            </a:r>
          </a:p>
        </p:txBody>
      </p:sp>
      <p:sp>
        <p:nvSpPr>
          <p:cNvPr id="10" name="灯片编号占位符 24"/>
          <p:cNvSpPr txBox="1">
            <a:spLocks/>
          </p:cNvSpPr>
          <p:nvPr/>
        </p:nvSpPr>
        <p:spPr>
          <a:xfrm>
            <a:off x="8024826" y="6215083"/>
            <a:ext cx="2133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zh-CN" altLang="en-US"/>
              <a:t>                      </a:t>
            </a:r>
            <a:r>
              <a:rPr lang="zh-CN" altLang="en-US" sz="1200">
                <a:solidFill>
                  <a:schemeClr val="tx1">
                    <a:tint val="75000"/>
                  </a:schemeClr>
                </a:solidFill>
                <a:latin typeface="+mn-ea"/>
              </a:rPr>
              <a:t> </a:t>
            </a:r>
            <a:endParaRPr lang="zh-CN" altLang="en-US" sz="1200" dirty="0">
              <a:solidFill>
                <a:schemeClr val="tx1">
                  <a:tint val="75000"/>
                </a:schemeClr>
              </a:solidFill>
              <a:latin typeface="+mn-ea"/>
            </a:endParaRPr>
          </a:p>
        </p:txBody>
      </p:sp>
      <p:pic>
        <p:nvPicPr>
          <p:cNvPr id="3" name="图片 2">
            <a:extLst>
              <a:ext uri="{FF2B5EF4-FFF2-40B4-BE49-F238E27FC236}">
                <a16:creationId xmlns:a16="http://schemas.microsoft.com/office/drawing/2014/main" id="{40862031-6322-4E28-B4E4-FDA45161062B}"/>
              </a:ext>
            </a:extLst>
          </p:cNvPr>
          <p:cNvPicPr>
            <a:picLocks noChangeAspect="1"/>
          </p:cNvPicPr>
          <p:nvPr/>
        </p:nvPicPr>
        <p:blipFill>
          <a:blip r:embed="rId5"/>
          <a:stretch>
            <a:fillRect/>
          </a:stretch>
        </p:blipFill>
        <p:spPr>
          <a:xfrm>
            <a:off x="335360" y="177436"/>
            <a:ext cx="5112568" cy="1019317"/>
          </a:xfrm>
          <a:prstGeom prst="rect">
            <a:avLst/>
          </a:prstGeom>
        </p:spPr>
      </p:pic>
      <p:sp>
        <p:nvSpPr>
          <p:cNvPr id="11" name="标题 3">
            <a:extLst>
              <a:ext uri="{FF2B5EF4-FFF2-40B4-BE49-F238E27FC236}">
                <a16:creationId xmlns:a16="http://schemas.microsoft.com/office/drawing/2014/main" id="{EFFF8038-DE24-43AB-8DF1-B54288129964}"/>
              </a:ext>
            </a:extLst>
          </p:cNvPr>
          <p:cNvSpPr txBox="1">
            <a:spLocks/>
          </p:cNvSpPr>
          <p:nvPr/>
        </p:nvSpPr>
        <p:spPr>
          <a:xfrm>
            <a:off x="1524000" y="2391024"/>
            <a:ext cx="9144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000" b="1" kern="1200">
                <a:solidFill>
                  <a:schemeClr val="bg1"/>
                </a:solidFill>
                <a:effectLst>
                  <a:outerShdw blurRad="38100" dist="38100" dir="2700000" algn="tl">
                    <a:srgbClr val="000000">
                      <a:alpha val="43137"/>
                    </a:srgbClr>
                  </a:outerShdw>
                </a:effectLst>
                <a:latin typeface="+mn-ea"/>
                <a:ea typeface="+mn-ea"/>
                <a:cs typeface="+mj-cs"/>
              </a:defRPr>
            </a:lvl1pPr>
          </a:lstStyle>
          <a:p>
            <a:r>
              <a:rPr lang="en-US" altLang="zh-CN" sz="5400" dirty="0">
                <a:solidFill>
                  <a:srgbClr val="0070C0"/>
                </a:solidFill>
                <a:latin typeface="Arial" panose="020B0604020202020204" pitchFamily="34" charset="0"/>
                <a:cs typeface="Arial" panose="020B0604020202020204" pitchFamily="34" charset="0"/>
              </a:rPr>
              <a:t>Thank you</a:t>
            </a:r>
            <a:endParaRPr lang="en-US" altLang="en-US" sz="5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7688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2</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0537800" cy="868958"/>
          </a:xfrm>
          <a:prstGeom prst="rect">
            <a:avLst/>
          </a:prstGeom>
        </p:spPr>
        <p:txBody>
          <a:bodyPr>
            <a:normAutofit/>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Epidemiology and brain mechanism of insomnia</a:t>
            </a: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162427"/>
            <a:ext cx="3321139" cy="650949"/>
          </a:xfrm>
          <a:prstGeom prst="rect">
            <a:avLst/>
          </a:prstGeom>
        </p:spPr>
        <p:txBody>
          <a:bodyPr vert="horz" lIns="91440" tIns="45720" rIns="91440" bIns="45720" rtlCol="0">
            <a:normAutofit lnSpcReduction="10000"/>
          </a:bodyPr>
          <a:lstStyle/>
          <a:p>
            <a:pPr algn="r">
              <a:spcBef>
                <a:spcPct val="20000"/>
              </a:spcBef>
              <a:defRPr/>
            </a:pPr>
            <a:r>
              <a:rPr lang="da-DK" altLang="zh-CN" sz="1100" dirty="0">
                <a:solidFill>
                  <a:schemeClr val="tx1">
                    <a:lumMod val="50000"/>
                    <a:lumOff val="50000"/>
                  </a:schemeClr>
                </a:solidFill>
                <a:latin typeface="Arial" panose="020B0604020202020204" pitchFamily="34" charset="0"/>
                <a:cs typeface="Arial" panose="020B0604020202020204" pitchFamily="34" charset="0"/>
              </a:rPr>
              <a:t>Van Someren, Physiol Rev, 2021</a:t>
            </a:r>
          </a:p>
          <a:p>
            <a:pPr algn="r">
              <a:spcBef>
                <a:spcPct val="20000"/>
              </a:spcBef>
              <a:defRPr/>
            </a:pPr>
            <a:r>
              <a:rPr lang="da-DK" altLang="zh-CN" sz="1100" dirty="0">
                <a:solidFill>
                  <a:schemeClr val="tx1">
                    <a:lumMod val="50000"/>
                    <a:lumOff val="50000"/>
                  </a:schemeClr>
                </a:solidFill>
                <a:latin typeface="Arial" panose="020B0604020202020204" pitchFamily="34" charset="0"/>
                <a:cs typeface="Arial" panose="020B0604020202020204" pitchFamily="34" charset="0"/>
              </a:rPr>
              <a:t>Morin, et al., Nat Rev Dis Primers, 2015</a:t>
            </a:r>
          </a:p>
          <a:p>
            <a:pPr algn="r">
              <a:spcBef>
                <a:spcPct val="20000"/>
              </a:spcBef>
              <a:defRPr/>
            </a:pPr>
            <a:r>
              <a:rPr lang="da-DK" altLang="zh-CN" sz="1100" dirty="0">
                <a:solidFill>
                  <a:schemeClr val="tx1">
                    <a:lumMod val="50000"/>
                    <a:lumOff val="50000"/>
                  </a:schemeClr>
                </a:solidFill>
                <a:latin typeface="Arial" panose="020B0604020202020204" pitchFamily="34" charset="0"/>
                <a:cs typeface="Arial" panose="020B0604020202020204" pitchFamily="34" charset="0"/>
              </a:rPr>
              <a:t>Perlis, et al., Lancet, 2022</a:t>
            </a:r>
          </a:p>
        </p:txBody>
      </p:sp>
      <p:sp>
        <p:nvSpPr>
          <p:cNvPr id="14" name="内容占位符 2">
            <a:extLst>
              <a:ext uri="{FF2B5EF4-FFF2-40B4-BE49-F238E27FC236}">
                <a16:creationId xmlns:a16="http://schemas.microsoft.com/office/drawing/2014/main" id="{B8D86410-3FF1-53F0-3437-66A676BE2E47}"/>
              </a:ext>
            </a:extLst>
          </p:cNvPr>
          <p:cNvSpPr txBox="1">
            <a:spLocks/>
          </p:cNvSpPr>
          <p:nvPr/>
        </p:nvSpPr>
        <p:spPr bwMode="auto">
          <a:xfrm>
            <a:off x="290944" y="1412444"/>
            <a:ext cx="11706472" cy="87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600"/>
              </a:spcBef>
              <a:buFont typeface="Wingdings" panose="05000000000000000000" pitchFamily="2" charset="2"/>
              <a:buChar char="Ø"/>
              <a:defRPr/>
            </a:pPr>
            <a:r>
              <a:rPr lang="en-US" altLang="zh-CN" sz="1800" dirty="0">
                <a:latin typeface="Arial" panose="020B0604020202020204" pitchFamily="34" charset="0"/>
                <a:ea typeface="微软雅黑" panose="020B0503020204020204" pitchFamily="34" charset="-122"/>
                <a:cs typeface="Arial" panose="020B0604020202020204" pitchFamily="34" charset="0"/>
              </a:rPr>
              <a:t>Insomnia is the second most common mental disorder, occurs in up to a third of the adult population worldwide</a:t>
            </a:r>
          </a:p>
        </p:txBody>
      </p:sp>
      <p:pic>
        <p:nvPicPr>
          <p:cNvPr id="18" name="图片 17">
            <a:extLst>
              <a:ext uri="{FF2B5EF4-FFF2-40B4-BE49-F238E27FC236}">
                <a16:creationId xmlns:a16="http://schemas.microsoft.com/office/drawing/2014/main" id="{318511AF-BD7E-C4AC-45ED-11889AC2641A}"/>
              </a:ext>
            </a:extLst>
          </p:cNvPr>
          <p:cNvPicPr>
            <a:picLocks noChangeAspect="1"/>
          </p:cNvPicPr>
          <p:nvPr/>
        </p:nvPicPr>
        <p:blipFill>
          <a:blip r:embed="rId3"/>
          <a:stretch>
            <a:fillRect/>
          </a:stretch>
        </p:blipFill>
        <p:spPr>
          <a:xfrm>
            <a:off x="194584" y="1997783"/>
            <a:ext cx="7341576" cy="4599569"/>
          </a:xfrm>
          <a:prstGeom prst="rect">
            <a:avLst/>
          </a:prstGeom>
        </p:spPr>
      </p:pic>
      <p:sp>
        <p:nvSpPr>
          <p:cNvPr id="20" name="文本框 19">
            <a:extLst>
              <a:ext uri="{FF2B5EF4-FFF2-40B4-BE49-F238E27FC236}">
                <a16:creationId xmlns:a16="http://schemas.microsoft.com/office/drawing/2014/main" id="{B3F9EE62-35D9-6DBF-0147-C59654F998D7}"/>
              </a:ext>
            </a:extLst>
          </p:cNvPr>
          <p:cNvSpPr txBox="1"/>
          <p:nvPr/>
        </p:nvSpPr>
        <p:spPr>
          <a:xfrm>
            <a:off x="7680176" y="4523636"/>
            <a:ext cx="4104456" cy="1569660"/>
          </a:xfrm>
          <a:prstGeom prst="rect">
            <a:avLst/>
          </a:prstGeom>
          <a:noFill/>
        </p:spPr>
        <p:txBody>
          <a:bodyPr wrap="square">
            <a:spAutoFit/>
          </a:bodyPr>
          <a:lstStyle/>
          <a:p>
            <a:pPr algn="just"/>
            <a:r>
              <a:rPr lang="en-US" altLang="zh-CN" sz="1600" dirty="0">
                <a:latin typeface="Arial" panose="020B0604020202020204" pitchFamily="34" charset="0"/>
                <a:cs typeface="Arial" panose="020B0604020202020204" pitchFamily="34" charset="0"/>
              </a:rPr>
              <a:t>The integrated findings suggest that the vulnerability to develop insomnia could rather be found in brain circuits regulating emotion and arousal than in circuits involved in circadian and homeostatic sleep regulation. </a:t>
            </a:r>
            <a:endParaRPr lang="zh-CN" altLang="en-US" sz="1600" dirty="0">
              <a:latin typeface="Arial" panose="020B0604020202020204" pitchFamily="34" charset="0"/>
              <a:cs typeface="Arial" panose="020B0604020202020204" pitchFamily="34" charset="0"/>
            </a:endParaRPr>
          </a:p>
        </p:txBody>
      </p:sp>
      <p:pic>
        <p:nvPicPr>
          <p:cNvPr id="24" name="图片 23">
            <a:extLst>
              <a:ext uri="{FF2B5EF4-FFF2-40B4-BE49-F238E27FC236}">
                <a16:creationId xmlns:a16="http://schemas.microsoft.com/office/drawing/2014/main" id="{C85271EC-3856-455E-B53E-7F47D6B73A3F}"/>
              </a:ext>
            </a:extLst>
          </p:cNvPr>
          <p:cNvPicPr>
            <a:picLocks noChangeAspect="1"/>
          </p:cNvPicPr>
          <p:nvPr/>
        </p:nvPicPr>
        <p:blipFill>
          <a:blip r:embed="rId4"/>
          <a:stretch>
            <a:fillRect/>
          </a:stretch>
        </p:blipFill>
        <p:spPr>
          <a:xfrm>
            <a:off x="7752184" y="1997783"/>
            <a:ext cx="3816424" cy="2421758"/>
          </a:xfrm>
          <a:prstGeom prst="rect">
            <a:avLst/>
          </a:prstGeom>
        </p:spPr>
      </p:pic>
    </p:spTree>
    <p:extLst>
      <p:ext uri="{BB962C8B-B14F-4D97-AF65-F5344CB8AC3E}">
        <p14:creationId xmlns:p14="http://schemas.microsoft.com/office/powerpoint/2010/main" val="315450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3</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188640"/>
            <a:ext cx="11401896" cy="868958"/>
          </a:xfrm>
          <a:prstGeom prst="rect">
            <a:avLst/>
          </a:prstGeom>
        </p:spPr>
        <p:txBody>
          <a:bodyPr>
            <a:normAutofit fontScale="85000" lnSpcReduction="1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Progress in our understanding of brain dysfunctions in insomnia across wakefulness and different sleep stages has been limited</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381328"/>
            <a:ext cx="3321139" cy="365125"/>
          </a:xfrm>
          <a:prstGeom prst="rect">
            <a:avLst/>
          </a:prstGeom>
        </p:spPr>
        <p:txBody>
          <a:bodyPr vert="horz" lIns="91440" tIns="45720" rIns="91440" bIns="45720" rtlCol="0">
            <a:normAutofit/>
          </a:bodyPr>
          <a:lstStyle/>
          <a:p>
            <a:pPr algn="r">
              <a:spcBef>
                <a:spcPct val="20000"/>
              </a:spcBef>
              <a:defRPr/>
            </a:pPr>
            <a:r>
              <a:rPr lang="fr-FR" altLang="zh-CN" sz="1100" dirty="0">
                <a:solidFill>
                  <a:schemeClr val="tx1">
                    <a:lumMod val="50000"/>
                    <a:lumOff val="50000"/>
                  </a:schemeClr>
                </a:solidFill>
                <a:latin typeface="Arial" panose="020B0604020202020204" pitchFamily="34" charset="0"/>
                <a:cs typeface="Arial" panose="020B0604020202020204" pitchFamily="34" charset="0"/>
              </a:rPr>
              <a:t>Lewis, et al., Science, 2021</a:t>
            </a:r>
          </a:p>
        </p:txBody>
      </p:sp>
      <p:sp>
        <p:nvSpPr>
          <p:cNvPr id="3" name="矩形 2">
            <a:extLst>
              <a:ext uri="{FF2B5EF4-FFF2-40B4-BE49-F238E27FC236}">
                <a16:creationId xmlns:a16="http://schemas.microsoft.com/office/drawing/2014/main" id="{761900A1-408D-2152-ACCA-A0BE714DC969}"/>
              </a:ext>
            </a:extLst>
          </p:cNvPr>
          <p:cNvSpPr/>
          <p:nvPr/>
        </p:nvSpPr>
        <p:spPr>
          <a:xfrm>
            <a:off x="300052" y="1479520"/>
            <a:ext cx="5291892" cy="646331"/>
          </a:xfrm>
          <a:prstGeom prst="rect">
            <a:avLst/>
          </a:prstGeom>
        </p:spPr>
        <p:txBody>
          <a:bodyPr wrap="square">
            <a:spAutoFit/>
          </a:bodyPr>
          <a:lstStyle/>
          <a:p>
            <a:pPr marL="285750" indent="-285750">
              <a:buFont typeface="Wingdings" panose="05000000000000000000" pitchFamily="2" charset="2"/>
              <a:buChar char="Ø"/>
            </a:pPr>
            <a:r>
              <a:rPr lang="en-US" altLang="zh-CN" dirty="0">
                <a:latin typeface="Arial" panose="020B0604020202020204" pitchFamily="34" charset="0"/>
                <a:cs typeface="Arial" panose="020B0604020202020204" pitchFamily="34" charset="0"/>
              </a:rPr>
              <a:t>Sleep is characterized by dynamic variations in brain activity over time</a:t>
            </a:r>
          </a:p>
        </p:txBody>
      </p:sp>
      <p:pic>
        <p:nvPicPr>
          <p:cNvPr id="5" name="图片 4">
            <a:extLst>
              <a:ext uri="{FF2B5EF4-FFF2-40B4-BE49-F238E27FC236}">
                <a16:creationId xmlns:a16="http://schemas.microsoft.com/office/drawing/2014/main" id="{11A5A845-9678-7150-9A43-5E47480084B2}"/>
              </a:ext>
            </a:extLst>
          </p:cNvPr>
          <p:cNvPicPr>
            <a:picLocks noChangeAspect="1"/>
          </p:cNvPicPr>
          <p:nvPr/>
        </p:nvPicPr>
        <p:blipFill>
          <a:blip r:embed="rId3"/>
          <a:stretch>
            <a:fillRect/>
          </a:stretch>
        </p:blipFill>
        <p:spPr>
          <a:xfrm>
            <a:off x="510852" y="2259481"/>
            <a:ext cx="5009084" cy="4121847"/>
          </a:xfrm>
          <a:prstGeom prst="rect">
            <a:avLst/>
          </a:prstGeom>
        </p:spPr>
      </p:pic>
      <p:sp>
        <p:nvSpPr>
          <p:cNvPr id="19" name="文本框 18">
            <a:extLst>
              <a:ext uri="{FF2B5EF4-FFF2-40B4-BE49-F238E27FC236}">
                <a16:creationId xmlns:a16="http://schemas.microsoft.com/office/drawing/2014/main" id="{1D5CCEE6-D7FF-B5E4-70BC-A3D959133DCF}"/>
              </a:ext>
            </a:extLst>
          </p:cNvPr>
          <p:cNvSpPr txBox="1"/>
          <p:nvPr/>
        </p:nvSpPr>
        <p:spPr>
          <a:xfrm>
            <a:off x="5708127" y="1479520"/>
            <a:ext cx="6368830" cy="2031325"/>
          </a:xfrm>
          <a:prstGeom prst="rect">
            <a:avLst/>
          </a:prstGeom>
          <a:noFill/>
        </p:spPr>
        <p:txBody>
          <a:bodyPr wrap="square">
            <a:spAutoFit/>
          </a:bodyPr>
          <a:lstStyle/>
          <a:p>
            <a:pPr algn="just"/>
            <a:r>
              <a:rPr lang="en-US" altLang="zh-CN" dirty="0">
                <a:effectLst/>
                <a:latin typeface="Arial" panose="020B0604020202020204" pitchFamily="34" charset="0"/>
              </a:rPr>
              <a:t>Using simultaneous EEG-fMRI</a:t>
            </a:r>
            <a:r>
              <a:rPr lang="en-US" altLang="zh-CN" dirty="0">
                <a:latin typeface="Arial" panose="020B0604020202020204" pitchFamily="34" charset="0"/>
              </a:rPr>
              <a:t> can </a:t>
            </a:r>
            <a:r>
              <a:rPr lang="en-US" altLang="zh-CN" dirty="0">
                <a:effectLst/>
                <a:latin typeface="Arial" panose="020B0604020202020204" pitchFamily="34" charset="0"/>
              </a:rPr>
              <a:t>identify the brain functional networks across wakefulness and different stages in patients with insomnia disorder</a:t>
            </a:r>
          </a:p>
          <a:p>
            <a:pPr algn="just"/>
            <a:endParaRPr lang="en-US" altLang="zh-CN" dirty="0">
              <a:latin typeface="Arial" panose="020B0604020202020204" pitchFamily="34" charset="0"/>
            </a:endParaRPr>
          </a:p>
          <a:p>
            <a:pPr algn="just"/>
            <a:r>
              <a:rPr lang="en-US" altLang="zh-CN" dirty="0">
                <a:effectLst/>
                <a:latin typeface="Arial" panose="020B0604020202020204" pitchFamily="34" charset="0"/>
              </a:rPr>
              <a:t>With this advantage, we can </a:t>
            </a:r>
            <a:r>
              <a:rPr lang="en-US" altLang="zh-CN" dirty="0">
                <a:latin typeface="Arial" panose="020B0604020202020204" pitchFamily="34" charset="0"/>
              </a:rPr>
              <a:t>also </a:t>
            </a:r>
            <a:r>
              <a:rPr lang="en-US" altLang="zh-CN" dirty="0">
                <a:effectLst/>
                <a:latin typeface="Arial" panose="020B0604020202020204" pitchFamily="34" charset="0"/>
              </a:rPr>
              <a:t>illustrate brain activation in relation to characteristic sleep events, such as spindles, in patients with insomnia disorder</a:t>
            </a:r>
            <a:endParaRPr lang="zh-CN" altLang="en-US" dirty="0"/>
          </a:p>
        </p:txBody>
      </p:sp>
      <p:pic>
        <p:nvPicPr>
          <p:cNvPr id="20" name="图片 19">
            <a:extLst>
              <a:ext uri="{FF2B5EF4-FFF2-40B4-BE49-F238E27FC236}">
                <a16:creationId xmlns:a16="http://schemas.microsoft.com/office/drawing/2014/main" id="{001C01C9-E493-250D-F70C-192AC4017004}"/>
              </a:ext>
            </a:extLst>
          </p:cNvPr>
          <p:cNvPicPr>
            <a:picLocks noChangeAspect="1"/>
          </p:cNvPicPr>
          <p:nvPr/>
        </p:nvPicPr>
        <p:blipFill>
          <a:blip r:embed="rId4"/>
          <a:stretch>
            <a:fillRect/>
          </a:stretch>
        </p:blipFill>
        <p:spPr>
          <a:xfrm>
            <a:off x="5714527" y="3577768"/>
            <a:ext cx="6163590" cy="2455912"/>
          </a:xfrm>
          <a:prstGeom prst="rect">
            <a:avLst/>
          </a:prstGeom>
        </p:spPr>
      </p:pic>
    </p:spTree>
    <p:extLst>
      <p:ext uri="{BB962C8B-B14F-4D97-AF65-F5344CB8AC3E}">
        <p14:creationId xmlns:p14="http://schemas.microsoft.com/office/powerpoint/2010/main" val="782606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4</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188640"/>
            <a:ext cx="11401896" cy="868958"/>
          </a:xfrm>
          <a:prstGeom prst="rect">
            <a:avLst/>
          </a:prstGeom>
        </p:spPr>
        <p:txBody>
          <a:bodyPr>
            <a:normAutofit fontScale="92500" lnSpcReduction="20000"/>
          </a:bodyPr>
          <a:lstStyle/>
          <a:p>
            <a:pPr>
              <a:spcBef>
                <a:spcPct val="0"/>
              </a:spcBef>
              <a:defRPr/>
            </a:pPr>
            <a:r>
              <a:rPr lang="en-US" altLang="zh-CN" sz="3200" b="1">
                <a:solidFill>
                  <a:srgbClr val="005CB0"/>
                </a:solidFill>
                <a:latin typeface="Arial" panose="020B0604020202020204" pitchFamily="34" charset="0"/>
                <a:ea typeface="+mj-ea"/>
                <a:cs typeface="Arial" panose="020B0604020202020204" pitchFamily="34" charset="0"/>
              </a:rPr>
              <a:t>Simultaneous electroencephalography––functional magnetic resonance imaging (EEG-fMRI) during wakefulness and sleep</a:t>
            </a:r>
            <a:endParaRPr lang="en-US" altLang="zh-CN" sz="3200" b="1" dirty="0">
              <a:solidFill>
                <a:srgbClr val="005CB0"/>
              </a:solidFill>
              <a:latin typeface="Arial" panose="020B0604020202020204" pitchFamily="34" charset="0"/>
              <a:ea typeface="+mj-ea"/>
              <a:cs typeface="Arial" panose="020B0604020202020204" pitchFamily="34" charset="0"/>
            </a:endParaRPr>
          </a:p>
        </p:txBody>
      </p:sp>
      <p:pic>
        <p:nvPicPr>
          <p:cNvPr id="9" name="图片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8902" y="2815834"/>
            <a:ext cx="3682050" cy="2290748"/>
          </a:xfrm>
          <a:prstGeom prst="rect">
            <a:avLst/>
          </a:prstGeom>
        </p:spPr>
      </p:pic>
      <p:sp>
        <p:nvSpPr>
          <p:cNvPr id="11" name="文本框 10">
            <a:extLst>
              <a:ext uri="{FF2B5EF4-FFF2-40B4-BE49-F238E27FC236}">
                <a16:creationId xmlns:a16="http://schemas.microsoft.com/office/drawing/2014/main" id="{EE138FAD-3EEA-4E2F-851A-1B9C2EAF36B2}"/>
              </a:ext>
            </a:extLst>
          </p:cNvPr>
          <p:cNvSpPr txBox="1"/>
          <p:nvPr/>
        </p:nvSpPr>
        <p:spPr>
          <a:xfrm>
            <a:off x="1417896" y="5178678"/>
            <a:ext cx="1612255" cy="338554"/>
          </a:xfrm>
          <a:prstGeom prst="rect">
            <a:avLst/>
          </a:prstGeom>
          <a:noFill/>
          <a:ln w="28575">
            <a:solidFill>
              <a:schemeClr val="tx1"/>
            </a:solidFill>
          </a:ln>
        </p:spPr>
        <p:txBody>
          <a:bodyPr wrap="square" rtlCol="0">
            <a:spAutoFit/>
          </a:bodyPr>
          <a:lstStyle/>
          <a:p>
            <a:pPr algn="ctr"/>
            <a:r>
              <a:rPr lang="en-US" altLang="zh-CN" sz="1600" b="1" dirty="0">
                <a:latin typeface="Arial" panose="020B0604020202020204" pitchFamily="34" charset="0"/>
                <a:cs typeface="Arial" panose="020B0604020202020204" pitchFamily="34" charset="0"/>
              </a:rPr>
              <a:t>EEG-fMRI</a:t>
            </a:r>
            <a:endParaRPr lang="zh-CN" altLang="en-US" sz="16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185B7CA2-FA32-4EDD-BE31-ACFEFBA9DAED}"/>
              </a:ext>
            </a:extLst>
          </p:cNvPr>
          <p:cNvSpPr/>
          <p:nvPr/>
        </p:nvSpPr>
        <p:spPr>
          <a:xfrm>
            <a:off x="4124703" y="2815835"/>
            <a:ext cx="2533126" cy="359999"/>
          </a:xfrm>
          <a:prstGeom prst="rect">
            <a:avLst/>
          </a:prstGeom>
          <a:solidFill>
            <a:srgbClr val="596CB2">
              <a:alpha val="45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13" name="矩形 12">
            <a:extLst>
              <a:ext uri="{FF2B5EF4-FFF2-40B4-BE49-F238E27FC236}">
                <a16:creationId xmlns:a16="http://schemas.microsoft.com/office/drawing/2014/main" id="{E15EB191-9E01-45DF-BB71-B62D89A5C065}"/>
              </a:ext>
            </a:extLst>
          </p:cNvPr>
          <p:cNvSpPr/>
          <p:nvPr/>
        </p:nvSpPr>
        <p:spPr>
          <a:xfrm>
            <a:off x="6657828" y="2815835"/>
            <a:ext cx="1364581" cy="359999"/>
          </a:xfrm>
          <a:prstGeom prst="rect">
            <a:avLst/>
          </a:prstGeom>
          <a:solidFill>
            <a:srgbClr val="F3F3F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185B7CA2-FA32-4EDD-BE31-ACFEFBA9DAED}"/>
              </a:ext>
            </a:extLst>
          </p:cNvPr>
          <p:cNvSpPr/>
          <p:nvPr/>
        </p:nvSpPr>
        <p:spPr>
          <a:xfrm>
            <a:off x="8022409" y="2815835"/>
            <a:ext cx="1057501" cy="359999"/>
          </a:xfrm>
          <a:prstGeom prst="rect">
            <a:avLst/>
          </a:prstGeom>
          <a:solidFill>
            <a:srgbClr val="596CB2">
              <a:alpha val="45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E15EB191-9E01-45DF-BB71-B62D89A5C065}"/>
              </a:ext>
            </a:extLst>
          </p:cNvPr>
          <p:cNvSpPr/>
          <p:nvPr/>
        </p:nvSpPr>
        <p:spPr>
          <a:xfrm>
            <a:off x="9057410" y="2815835"/>
            <a:ext cx="2407500" cy="359999"/>
          </a:xfrm>
          <a:prstGeom prst="rect">
            <a:avLst/>
          </a:prstGeom>
          <a:solidFill>
            <a:srgbClr val="F3F3F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16" name="矩形 15"/>
          <p:cNvSpPr/>
          <p:nvPr/>
        </p:nvSpPr>
        <p:spPr>
          <a:xfrm>
            <a:off x="66748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90799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96416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2033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07674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中括号 22"/>
          <p:cNvSpPr/>
          <p:nvPr/>
        </p:nvSpPr>
        <p:spPr>
          <a:xfrm rot="5400000">
            <a:off x="7696836" y="158852"/>
            <a:ext cx="123869" cy="6557275"/>
          </a:xfrm>
          <a:prstGeom prst="rightBracket">
            <a:avLst/>
          </a:prstGeom>
          <a:ln w="28575">
            <a:solidFill>
              <a:srgbClr val="EB8D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EE138FAD-3EEA-4E2F-851A-1B9C2EAF36B2}"/>
              </a:ext>
            </a:extLst>
          </p:cNvPr>
          <p:cNvSpPr txBox="1"/>
          <p:nvPr/>
        </p:nvSpPr>
        <p:spPr>
          <a:xfrm>
            <a:off x="667321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EE138FAD-3EEA-4E2F-851A-1B9C2EAF36B2}"/>
              </a:ext>
            </a:extLst>
          </p:cNvPr>
          <p:cNvSpPr txBox="1"/>
          <p:nvPr/>
        </p:nvSpPr>
        <p:spPr>
          <a:xfrm>
            <a:off x="908536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EE138FAD-3EEA-4E2F-851A-1B9C2EAF36B2}"/>
              </a:ext>
            </a:extLst>
          </p:cNvPr>
          <p:cNvSpPr txBox="1"/>
          <p:nvPr/>
        </p:nvSpPr>
        <p:spPr>
          <a:xfrm>
            <a:off x="964481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EE138FAD-3EEA-4E2F-851A-1B9C2EAF36B2}"/>
              </a:ext>
            </a:extLst>
          </p:cNvPr>
          <p:cNvSpPr txBox="1"/>
          <p:nvPr/>
        </p:nvSpPr>
        <p:spPr>
          <a:xfrm>
            <a:off x="1019866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EE138FAD-3EEA-4E2F-851A-1B9C2EAF36B2}"/>
              </a:ext>
            </a:extLst>
          </p:cNvPr>
          <p:cNvSpPr txBox="1"/>
          <p:nvPr/>
        </p:nvSpPr>
        <p:spPr>
          <a:xfrm>
            <a:off x="1076741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185B7CA2-FA32-4EDD-BE31-ACFEFBA9DAED}"/>
              </a:ext>
            </a:extLst>
          </p:cNvPr>
          <p:cNvSpPr/>
          <p:nvPr/>
        </p:nvSpPr>
        <p:spPr>
          <a:xfrm>
            <a:off x="6784390" y="2083586"/>
            <a:ext cx="328873" cy="326666"/>
          </a:xfrm>
          <a:prstGeom prst="rect">
            <a:avLst/>
          </a:prstGeom>
          <a:solidFill>
            <a:srgbClr val="596CB2">
              <a:alpha val="45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185B7CA2-FA32-4EDD-BE31-ACFEFBA9DAED}"/>
              </a:ext>
            </a:extLst>
          </p:cNvPr>
          <p:cNvSpPr/>
          <p:nvPr/>
        </p:nvSpPr>
        <p:spPr>
          <a:xfrm>
            <a:off x="4124703" y="2083586"/>
            <a:ext cx="328873" cy="326666"/>
          </a:xfrm>
          <a:prstGeom prst="rect">
            <a:avLst/>
          </a:prstGeom>
          <a:solidFill>
            <a:srgbClr val="F3F3F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EE138FAD-3EEA-4E2F-851A-1B9C2EAF36B2}"/>
              </a:ext>
            </a:extLst>
          </p:cNvPr>
          <p:cNvSpPr txBox="1"/>
          <p:nvPr/>
        </p:nvSpPr>
        <p:spPr>
          <a:xfrm>
            <a:off x="4658739" y="2108420"/>
            <a:ext cx="1666527" cy="307777"/>
          </a:xfrm>
          <a:prstGeom prst="rect">
            <a:avLst/>
          </a:prstGeom>
          <a:noFill/>
          <a:ln w="28575">
            <a:noFill/>
          </a:ln>
        </p:spPr>
        <p:txBody>
          <a:bodyPr wrap="square" rtlCol="0">
            <a:spAutoFit/>
          </a:bodyPr>
          <a:lstStyle/>
          <a:p>
            <a:r>
              <a:rPr lang="en-US" altLang="zh-CN" sz="1400" b="1" dirty="0">
                <a:latin typeface="Arial" panose="020B0604020202020204" pitchFamily="34" charset="0"/>
                <a:cs typeface="Arial" panose="020B0604020202020204" pitchFamily="34" charset="0"/>
              </a:rPr>
              <a:t>Wakefulness</a:t>
            </a:r>
            <a:endParaRPr lang="zh-CN" altLang="en-US" sz="1400" b="1"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EE138FAD-3EEA-4E2F-851A-1B9C2EAF36B2}"/>
              </a:ext>
            </a:extLst>
          </p:cNvPr>
          <p:cNvSpPr txBox="1"/>
          <p:nvPr/>
        </p:nvSpPr>
        <p:spPr>
          <a:xfrm>
            <a:off x="7288446" y="2108420"/>
            <a:ext cx="1197061" cy="307777"/>
          </a:xfrm>
          <a:prstGeom prst="rect">
            <a:avLst/>
          </a:prstGeom>
          <a:noFill/>
          <a:ln w="28575">
            <a:noFill/>
          </a:ln>
        </p:spPr>
        <p:txBody>
          <a:bodyPr wrap="square" rtlCol="0">
            <a:spAutoFit/>
          </a:bodyPr>
          <a:lstStyle/>
          <a:p>
            <a:r>
              <a:rPr lang="en-US" altLang="zh-CN" sz="1400" b="1" dirty="0">
                <a:latin typeface="Arial" panose="020B0604020202020204" pitchFamily="34" charset="0"/>
                <a:cs typeface="Arial" panose="020B0604020202020204" pitchFamily="34" charset="0"/>
              </a:rPr>
              <a:t>Sleep</a:t>
            </a:r>
            <a:endParaRPr lang="zh-CN" altLang="en-US" sz="1400" b="1"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EE138FAD-3EEA-4E2F-851A-1B9C2EAF36B2}"/>
              </a:ext>
            </a:extLst>
          </p:cNvPr>
          <p:cNvSpPr txBox="1"/>
          <p:nvPr/>
        </p:nvSpPr>
        <p:spPr>
          <a:xfrm>
            <a:off x="9448686" y="2108420"/>
            <a:ext cx="2038078" cy="307777"/>
          </a:xfrm>
          <a:prstGeom prst="rect">
            <a:avLst/>
          </a:prstGeom>
          <a:noFill/>
          <a:ln w="28575">
            <a:noFill/>
          </a:ln>
        </p:spPr>
        <p:txBody>
          <a:bodyPr wrap="square" rtlCol="0">
            <a:spAutoFit/>
          </a:bodyPr>
          <a:lstStyle/>
          <a:p>
            <a:r>
              <a:rPr lang="en-US" altLang="zh-CN" sz="1400" b="1">
                <a:latin typeface="Arial" panose="020B0604020202020204" pitchFamily="34" charset="0"/>
                <a:cs typeface="Arial" panose="020B0604020202020204" pitchFamily="34" charset="0"/>
              </a:rPr>
              <a:t>Five-minute epoch</a:t>
            </a:r>
            <a:endParaRPr lang="zh-CN" altLang="en-US" sz="1400" b="1" dirty="0">
              <a:latin typeface="Arial" panose="020B0604020202020204" pitchFamily="34" charset="0"/>
              <a:cs typeface="Arial" panose="020B0604020202020204" pitchFamily="34" charset="0"/>
            </a:endParaRPr>
          </a:p>
        </p:txBody>
      </p:sp>
      <p:sp>
        <p:nvSpPr>
          <p:cNvPr id="34" name="下箭头 33"/>
          <p:cNvSpPr/>
          <p:nvPr/>
        </p:nvSpPr>
        <p:spPr>
          <a:xfrm>
            <a:off x="7507757" y="3675779"/>
            <a:ext cx="169614" cy="225000"/>
          </a:xfrm>
          <a:prstGeom prst="downArrow">
            <a:avLst/>
          </a:prstGeom>
          <a:solidFill>
            <a:srgbClr val="EB8D6C"/>
          </a:solidFill>
          <a:ln>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85B7CA2-FA32-4EDD-BE31-ACFEFBA9DAED}"/>
              </a:ext>
            </a:extLst>
          </p:cNvPr>
          <p:cNvSpPr/>
          <p:nvPr/>
        </p:nvSpPr>
        <p:spPr>
          <a:xfrm>
            <a:off x="8728606" y="2083586"/>
            <a:ext cx="328873" cy="326666"/>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Arial" panose="020B0604020202020204" pitchFamily="34" charset="0"/>
              <a:cs typeface="Arial" panose="020B0604020202020204" pitchFamily="34" charset="0"/>
            </a:endParaRPr>
          </a:p>
        </p:txBody>
      </p:sp>
      <p:sp>
        <p:nvSpPr>
          <p:cNvPr id="36" name="矩形 35"/>
          <p:cNvSpPr/>
          <p:nvPr/>
        </p:nvSpPr>
        <p:spPr>
          <a:xfrm>
            <a:off x="724661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EE138FAD-3EEA-4E2F-851A-1B9C2EAF36B2}"/>
              </a:ext>
            </a:extLst>
          </p:cNvPr>
          <p:cNvSpPr txBox="1"/>
          <p:nvPr/>
        </p:nvSpPr>
        <p:spPr>
          <a:xfrm>
            <a:off x="723651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38" name="矩形 37"/>
          <p:cNvSpPr/>
          <p:nvPr/>
        </p:nvSpPr>
        <p:spPr>
          <a:xfrm>
            <a:off x="4484751" y="3970009"/>
            <a:ext cx="6215627" cy="584775"/>
          </a:xfrm>
          <a:prstGeom prst="rect">
            <a:avLst/>
          </a:prstGeom>
        </p:spPr>
        <p:txBody>
          <a:bodyPr wrap="square">
            <a:spAutoFit/>
          </a:bodyPr>
          <a:lstStyle/>
          <a:p>
            <a:pPr algn="ctr"/>
            <a:r>
              <a:rPr lang="en-US" altLang="zh-CN" sz="1600" kern="100" dirty="0">
                <a:latin typeface="Arial" panose="020B0604020202020204" pitchFamily="34" charset="0"/>
                <a:ea typeface="等线" panose="02010600030101010101" pitchFamily="2" charset="-122"/>
              </a:rPr>
              <a:t>The model of linear mixed-effect: includes variates </a:t>
            </a:r>
            <a:r>
              <a:rPr lang="en-US" altLang="zh-CN" sz="1600" kern="100">
                <a:latin typeface="Arial" panose="020B0604020202020204" pitchFamily="34" charset="0"/>
                <a:ea typeface="等线" panose="02010600030101010101" pitchFamily="2" charset="-122"/>
              </a:rPr>
              <a:t>of stage (wake, N1, N2, N3), </a:t>
            </a:r>
            <a:r>
              <a:rPr lang="en-US" altLang="zh-CN" sz="1600" kern="100" dirty="0">
                <a:latin typeface="Arial" panose="020B0604020202020204" pitchFamily="34" charset="0"/>
                <a:ea typeface="等线" panose="02010600030101010101" pitchFamily="2" charset="-122"/>
              </a:rPr>
              <a:t>sessions, groups, age, sex and educational years</a:t>
            </a:r>
            <a:endParaRPr lang="zh-CN" altLang="en-US" sz="1600" dirty="0"/>
          </a:p>
        </p:txBody>
      </p:sp>
      <p:sp>
        <p:nvSpPr>
          <p:cNvPr id="39" name="矩形 38"/>
          <p:cNvSpPr/>
          <p:nvPr/>
        </p:nvSpPr>
        <p:spPr>
          <a:xfrm>
            <a:off x="4197869"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EE138FAD-3EEA-4E2F-851A-1B9C2EAF36B2}"/>
              </a:ext>
            </a:extLst>
          </p:cNvPr>
          <p:cNvSpPr txBox="1"/>
          <p:nvPr/>
        </p:nvSpPr>
        <p:spPr>
          <a:xfrm>
            <a:off x="4196269"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41" name="矩形 40"/>
          <p:cNvSpPr/>
          <p:nvPr/>
        </p:nvSpPr>
        <p:spPr>
          <a:xfrm>
            <a:off x="4769669"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EE138FAD-3EEA-4E2F-851A-1B9C2EAF36B2}"/>
              </a:ext>
            </a:extLst>
          </p:cNvPr>
          <p:cNvSpPr txBox="1"/>
          <p:nvPr/>
        </p:nvSpPr>
        <p:spPr>
          <a:xfrm>
            <a:off x="4759569"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43" name="矩形 42"/>
          <p:cNvSpPr/>
          <p:nvPr/>
        </p:nvSpPr>
        <p:spPr>
          <a:xfrm>
            <a:off x="534583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EE138FAD-3EEA-4E2F-851A-1B9C2EAF36B2}"/>
              </a:ext>
            </a:extLst>
          </p:cNvPr>
          <p:cNvSpPr txBox="1"/>
          <p:nvPr/>
        </p:nvSpPr>
        <p:spPr>
          <a:xfrm>
            <a:off x="534423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45" name="矩形 44"/>
          <p:cNvSpPr/>
          <p:nvPr/>
        </p:nvSpPr>
        <p:spPr>
          <a:xfrm>
            <a:off x="5917630" y="2725834"/>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EE138FAD-3EEA-4E2F-851A-1B9C2EAF36B2}"/>
              </a:ext>
            </a:extLst>
          </p:cNvPr>
          <p:cNvSpPr txBox="1"/>
          <p:nvPr/>
        </p:nvSpPr>
        <p:spPr>
          <a:xfrm>
            <a:off x="5907530" y="2815834"/>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47" name="矩形 46"/>
          <p:cNvSpPr/>
          <p:nvPr/>
        </p:nvSpPr>
        <p:spPr>
          <a:xfrm>
            <a:off x="8039390" y="2715191"/>
            <a:ext cx="562500" cy="585000"/>
          </a:xfrm>
          <a:prstGeom prst="rect">
            <a:avLst/>
          </a:prstGeom>
          <a:noFill/>
          <a:ln w="28575">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E138FAD-3EEA-4E2F-851A-1B9C2EAF36B2}"/>
              </a:ext>
            </a:extLst>
          </p:cNvPr>
          <p:cNvSpPr txBox="1"/>
          <p:nvPr/>
        </p:nvSpPr>
        <p:spPr>
          <a:xfrm>
            <a:off x="8044840" y="2805191"/>
            <a:ext cx="560900" cy="338554"/>
          </a:xfrm>
          <a:prstGeom prst="rect">
            <a:avLst/>
          </a:prstGeom>
          <a:noFill/>
          <a:ln w="28575">
            <a:noFill/>
          </a:ln>
        </p:spPr>
        <p:txBody>
          <a:bodyPr wrap="square" rtlCol="0">
            <a:spAutoFit/>
          </a:bodyPr>
          <a:lstStyle/>
          <a:p>
            <a:pPr algn="ctr"/>
            <a:r>
              <a:rPr lang="en-US" altLang="zh-CN" sz="800" b="1" dirty="0">
                <a:latin typeface="Arial" panose="020B0604020202020204" pitchFamily="34" charset="0"/>
                <a:cs typeface="Arial" panose="020B0604020202020204" pitchFamily="34" charset="0"/>
              </a:rPr>
              <a:t>Five-minute</a:t>
            </a:r>
            <a:endParaRPr lang="zh-CN" altLang="en-US" sz="800" b="1" dirty="0">
              <a:latin typeface="Arial" panose="020B0604020202020204" pitchFamily="34" charset="0"/>
              <a:cs typeface="Arial" panose="020B0604020202020204" pitchFamily="34" charset="0"/>
            </a:endParaRPr>
          </a:p>
        </p:txBody>
      </p:sp>
      <p:sp>
        <p:nvSpPr>
          <p:cNvPr id="49" name="下箭头 48"/>
          <p:cNvSpPr/>
          <p:nvPr/>
        </p:nvSpPr>
        <p:spPr>
          <a:xfrm>
            <a:off x="7507757" y="4716168"/>
            <a:ext cx="169614" cy="225000"/>
          </a:xfrm>
          <a:prstGeom prst="downArrow">
            <a:avLst/>
          </a:prstGeom>
          <a:solidFill>
            <a:srgbClr val="EB8D6C"/>
          </a:solidFill>
          <a:ln>
            <a:solidFill>
              <a:srgbClr val="EB8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616520" y="5052907"/>
            <a:ext cx="7952088" cy="338554"/>
          </a:xfrm>
          <a:prstGeom prst="rect">
            <a:avLst/>
          </a:prstGeom>
        </p:spPr>
        <p:txBody>
          <a:bodyPr wrap="square">
            <a:spAutoFit/>
          </a:bodyPr>
          <a:lstStyle/>
          <a:p>
            <a:pPr algn="ctr"/>
            <a:r>
              <a:rPr lang="en-US" altLang="zh-CN" sz="1600" kern="100">
                <a:latin typeface="Arial" panose="020B0604020202020204" pitchFamily="34" charset="0"/>
              </a:rPr>
              <a:t>The brain </a:t>
            </a:r>
            <a:r>
              <a:rPr lang="en-US" altLang="zh-CN" sz="1600" kern="100" smtClean="0">
                <a:latin typeface="Arial" panose="020B0604020202020204" pitchFamily="34" charset="0"/>
              </a:rPr>
              <a:t>network characteristics of insomnia disorder across wakefulness to sleep</a:t>
            </a:r>
            <a:endParaRPr lang="zh-CN" altLang="en-US" sz="1600" dirty="0"/>
          </a:p>
        </p:txBody>
      </p:sp>
    </p:spTree>
    <p:extLst>
      <p:ext uri="{BB962C8B-B14F-4D97-AF65-F5344CB8AC3E}">
        <p14:creationId xmlns:p14="http://schemas.microsoft.com/office/powerpoint/2010/main" val="221744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5</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188640"/>
            <a:ext cx="11833944" cy="868958"/>
          </a:xfrm>
          <a:prstGeom prst="rect">
            <a:avLst/>
          </a:prstGeom>
        </p:spPr>
        <p:txBody>
          <a:bodyPr>
            <a:normAutofit fontScale="92500" lnSpcReduction="2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Altered thalamic connectivity in insomnia disorder during wakefulness and sleep</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448251"/>
            <a:ext cx="3321139" cy="365125"/>
          </a:xfrm>
          <a:prstGeom prst="rect">
            <a:avLst/>
          </a:prstGeom>
        </p:spPr>
        <p:txBody>
          <a:bodyPr vert="horz" lIns="91440" tIns="45720" rIns="91440" bIns="45720" rtlCol="0">
            <a:normAutofit/>
          </a:bodyPr>
          <a:lstStyle/>
          <a:p>
            <a:pPr algn="r">
              <a:spcBef>
                <a:spcPct val="20000"/>
              </a:spcBef>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Zou et al., </a:t>
            </a:r>
            <a:r>
              <a:rPr lang="en-US" altLang="zh-CN" sz="1100" i="1" dirty="0">
                <a:solidFill>
                  <a:schemeClr val="tx1">
                    <a:lumMod val="50000"/>
                    <a:lumOff val="50000"/>
                  </a:schemeClr>
                </a:solidFill>
                <a:latin typeface="Arial" panose="020B0604020202020204" pitchFamily="34" charset="0"/>
                <a:cs typeface="Arial" panose="020B0604020202020204" pitchFamily="34" charset="0"/>
              </a:rPr>
              <a:t>Hum Brain Mapp</a:t>
            </a:r>
            <a:r>
              <a:rPr lang="en-US" altLang="zh-CN" sz="1100" dirty="0">
                <a:solidFill>
                  <a:schemeClr val="tx1">
                    <a:lumMod val="50000"/>
                    <a:lumOff val="50000"/>
                  </a:schemeClr>
                </a:solidFill>
                <a:latin typeface="Arial" panose="020B0604020202020204" pitchFamily="34" charset="0"/>
                <a:cs typeface="Arial" panose="020B0604020202020204" pitchFamily="34" charset="0"/>
              </a:rPr>
              <a:t>, 2020</a:t>
            </a:r>
          </a:p>
        </p:txBody>
      </p:sp>
      <p:pic>
        <p:nvPicPr>
          <p:cNvPr id="3" name="图片 2">
            <a:extLst>
              <a:ext uri="{FF2B5EF4-FFF2-40B4-BE49-F238E27FC236}">
                <a16:creationId xmlns:a16="http://schemas.microsoft.com/office/drawing/2014/main" id="{AE384866-3F1A-0D7E-0DBF-B24E61F0B5F2}"/>
              </a:ext>
            </a:extLst>
          </p:cNvPr>
          <p:cNvPicPr>
            <a:picLocks noChangeAspect="1"/>
          </p:cNvPicPr>
          <p:nvPr/>
        </p:nvPicPr>
        <p:blipFill>
          <a:blip r:embed="rId3"/>
          <a:stretch>
            <a:fillRect/>
          </a:stretch>
        </p:blipFill>
        <p:spPr>
          <a:xfrm>
            <a:off x="553771" y="1916832"/>
            <a:ext cx="7699232" cy="2613501"/>
          </a:xfrm>
          <a:prstGeom prst="rect">
            <a:avLst/>
          </a:prstGeom>
        </p:spPr>
      </p:pic>
      <p:pic>
        <p:nvPicPr>
          <p:cNvPr id="9" name="图片 8">
            <a:extLst>
              <a:ext uri="{FF2B5EF4-FFF2-40B4-BE49-F238E27FC236}">
                <a16:creationId xmlns:a16="http://schemas.microsoft.com/office/drawing/2014/main" id="{670454B8-1847-168B-7636-C5839DFF65C8}"/>
              </a:ext>
            </a:extLst>
          </p:cNvPr>
          <p:cNvPicPr>
            <a:picLocks noChangeAspect="1"/>
          </p:cNvPicPr>
          <p:nvPr/>
        </p:nvPicPr>
        <p:blipFill>
          <a:blip r:embed="rId4"/>
          <a:stretch>
            <a:fillRect/>
          </a:stretch>
        </p:blipFill>
        <p:spPr>
          <a:xfrm>
            <a:off x="826134" y="4712260"/>
            <a:ext cx="7020905" cy="2029108"/>
          </a:xfrm>
          <a:prstGeom prst="rect">
            <a:avLst/>
          </a:prstGeom>
        </p:spPr>
      </p:pic>
      <p:pic>
        <p:nvPicPr>
          <p:cNvPr id="18" name="图片 17">
            <a:extLst>
              <a:ext uri="{FF2B5EF4-FFF2-40B4-BE49-F238E27FC236}">
                <a16:creationId xmlns:a16="http://schemas.microsoft.com/office/drawing/2014/main" id="{2A9D16EE-40E9-E84D-7EB6-A537F5386050}"/>
              </a:ext>
            </a:extLst>
          </p:cNvPr>
          <p:cNvPicPr>
            <a:picLocks noChangeAspect="1"/>
          </p:cNvPicPr>
          <p:nvPr/>
        </p:nvPicPr>
        <p:blipFill>
          <a:blip r:embed="rId5"/>
          <a:stretch>
            <a:fillRect/>
          </a:stretch>
        </p:blipFill>
        <p:spPr>
          <a:xfrm>
            <a:off x="8628928" y="1855239"/>
            <a:ext cx="2932257" cy="2293841"/>
          </a:xfrm>
          <a:prstGeom prst="rect">
            <a:avLst/>
          </a:prstGeom>
        </p:spPr>
      </p:pic>
      <p:pic>
        <p:nvPicPr>
          <p:cNvPr id="19" name="图片 18">
            <a:extLst>
              <a:ext uri="{FF2B5EF4-FFF2-40B4-BE49-F238E27FC236}">
                <a16:creationId xmlns:a16="http://schemas.microsoft.com/office/drawing/2014/main" id="{396B6E81-EA80-38B6-BDAD-016E7D1AA308}"/>
              </a:ext>
            </a:extLst>
          </p:cNvPr>
          <p:cNvPicPr>
            <a:picLocks noChangeAspect="1"/>
          </p:cNvPicPr>
          <p:nvPr/>
        </p:nvPicPr>
        <p:blipFill>
          <a:blip r:embed="rId6"/>
          <a:stretch>
            <a:fillRect/>
          </a:stretch>
        </p:blipFill>
        <p:spPr>
          <a:xfrm>
            <a:off x="8628928" y="4248576"/>
            <a:ext cx="2939680" cy="2204760"/>
          </a:xfrm>
          <a:prstGeom prst="rect">
            <a:avLst/>
          </a:prstGeom>
        </p:spPr>
      </p:pic>
      <p:sp>
        <p:nvSpPr>
          <p:cNvPr id="21" name="文本框 20">
            <a:extLst>
              <a:ext uri="{FF2B5EF4-FFF2-40B4-BE49-F238E27FC236}">
                <a16:creationId xmlns:a16="http://schemas.microsoft.com/office/drawing/2014/main" id="{B3A8DE14-BE4F-FD0D-8A13-8EE8C29A305D}"/>
              </a:ext>
            </a:extLst>
          </p:cNvPr>
          <p:cNvSpPr txBox="1"/>
          <p:nvPr/>
        </p:nvSpPr>
        <p:spPr>
          <a:xfrm>
            <a:off x="335360" y="1238450"/>
            <a:ext cx="11557768" cy="646331"/>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A group-by-stage interaction </a:t>
            </a:r>
            <a:r>
              <a:rPr lang="en-US" altLang="zh-CN" dirty="0">
                <a:latin typeface="Arial" panose="020B0604020202020204" pitchFamily="34" charset="0"/>
                <a:cs typeface="Arial" panose="020B0604020202020204" pitchFamily="34" charset="0"/>
              </a:rPr>
              <a:t>of </a:t>
            </a:r>
            <a:r>
              <a:rPr lang="en-US" altLang="zh-CN" sz="1800" dirty="0">
                <a:latin typeface="Arial" panose="020B0604020202020204" pitchFamily="34" charset="0"/>
                <a:ea typeface="+mj-ea"/>
                <a:cs typeface="Arial" panose="020B0604020202020204" pitchFamily="34" charset="0"/>
              </a:rPr>
              <a:t>thalamic connectivity </a:t>
            </a:r>
            <a:r>
              <a:rPr lang="zh-CN" altLang="en-US" dirty="0">
                <a:latin typeface="Arial" panose="020B0604020202020204" pitchFamily="34" charset="0"/>
                <a:cs typeface="Arial" panose="020B0604020202020204" pitchFamily="34" charset="0"/>
              </a:rPr>
              <a:t>was observed at widespread cortical regions</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a:t>
            </a:r>
            <a:r>
              <a:rPr lang="en-US" altLang="zh-CN" sz="1800" dirty="0">
                <a:latin typeface="Arial" panose="020B0604020202020204" pitchFamily="34" charset="0"/>
                <a:ea typeface="+mj-ea"/>
                <a:cs typeface="Arial" panose="020B0604020202020204" pitchFamily="34" charset="0"/>
              </a:rPr>
              <a:t>thalamocortical</a:t>
            </a:r>
            <a:r>
              <a:rPr lang="en-US" altLang="zh-CN" dirty="0">
                <a:latin typeface="Arial" panose="020B0604020202020204" pitchFamily="34" charset="0"/>
                <a:cs typeface="Arial" panose="020B0604020202020204" pitchFamily="34" charset="0"/>
              </a:rPr>
              <a:t> connectivity was significantly correlated with the misperception index</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39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6</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1726416" cy="868958"/>
          </a:xfrm>
          <a:prstGeom prst="rect">
            <a:avLst/>
          </a:prstGeom>
        </p:spPr>
        <p:txBody>
          <a:bodyPr>
            <a:normAutofit fontScale="92500" lnSpcReduction="2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Sleep discrepancy is associated with alterations in the salience network in patients with insomnia disorder</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381328"/>
            <a:ext cx="3321139" cy="365125"/>
          </a:xfrm>
          <a:prstGeom prst="rect">
            <a:avLst/>
          </a:prstGeom>
        </p:spPr>
        <p:txBody>
          <a:bodyPr vert="horz" lIns="91440" tIns="45720" rIns="91440" bIns="45720" rtlCol="0">
            <a:normAutofit/>
          </a:bodyPr>
          <a:lstStyle/>
          <a:p>
            <a:pPr algn="r">
              <a:spcBef>
                <a:spcPct val="20000"/>
              </a:spcBef>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Li et al., </a:t>
            </a:r>
            <a:r>
              <a:rPr lang="en-US" altLang="zh-CN" sz="1100" i="1" dirty="0">
                <a:solidFill>
                  <a:schemeClr val="tx1">
                    <a:lumMod val="50000"/>
                    <a:lumOff val="50000"/>
                  </a:schemeClr>
                </a:solidFill>
                <a:latin typeface="Arial" panose="020B0604020202020204" pitchFamily="34" charset="0"/>
                <a:cs typeface="Arial" panose="020B0604020202020204" pitchFamily="34" charset="0"/>
              </a:rPr>
              <a:t>Neuroimage Clin</a:t>
            </a:r>
            <a:r>
              <a:rPr lang="en-US" altLang="zh-CN" sz="1100" dirty="0">
                <a:solidFill>
                  <a:schemeClr val="tx1">
                    <a:lumMod val="50000"/>
                    <a:lumOff val="50000"/>
                  </a:schemeClr>
                </a:solidFill>
                <a:latin typeface="Arial" panose="020B0604020202020204" pitchFamily="34" charset="0"/>
                <a:cs typeface="Arial" panose="020B0604020202020204" pitchFamily="34" charset="0"/>
              </a:rPr>
              <a:t>, 2022</a:t>
            </a:r>
          </a:p>
        </p:txBody>
      </p:sp>
      <p:pic>
        <p:nvPicPr>
          <p:cNvPr id="3" name="图片 2">
            <a:extLst>
              <a:ext uri="{FF2B5EF4-FFF2-40B4-BE49-F238E27FC236}">
                <a16:creationId xmlns:a16="http://schemas.microsoft.com/office/drawing/2014/main" id="{8ACDD517-E9BC-4A9C-D60E-184C0C3EEB6D}"/>
              </a:ext>
            </a:extLst>
          </p:cNvPr>
          <p:cNvPicPr>
            <a:picLocks noChangeAspect="1"/>
          </p:cNvPicPr>
          <p:nvPr/>
        </p:nvPicPr>
        <p:blipFill>
          <a:blip r:embed="rId3"/>
          <a:stretch>
            <a:fillRect/>
          </a:stretch>
        </p:blipFill>
        <p:spPr>
          <a:xfrm>
            <a:off x="151350" y="1842010"/>
            <a:ext cx="7513464" cy="4360424"/>
          </a:xfrm>
          <a:prstGeom prst="rect">
            <a:avLst/>
          </a:prstGeom>
        </p:spPr>
      </p:pic>
      <p:pic>
        <p:nvPicPr>
          <p:cNvPr id="6" name="图片 5">
            <a:extLst>
              <a:ext uri="{FF2B5EF4-FFF2-40B4-BE49-F238E27FC236}">
                <a16:creationId xmlns:a16="http://schemas.microsoft.com/office/drawing/2014/main" id="{490DBB79-D8A6-4E33-D5CC-1220C3433099}"/>
              </a:ext>
            </a:extLst>
          </p:cNvPr>
          <p:cNvPicPr>
            <a:picLocks noChangeAspect="1"/>
          </p:cNvPicPr>
          <p:nvPr/>
        </p:nvPicPr>
        <p:blipFill>
          <a:blip r:embed="rId4"/>
          <a:stretch>
            <a:fillRect/>
          </a:stretch>
        </p:blipFill>
        <p:spPr>
          <a:xfrm>
            <a:off x="7797148" y="1628800"/>
            <a:ext cx="3788003" cy="4145637"/>
          </a:xfrm>
          <a:prstGeom prst="rect">
            <a:avLst/>
          </a:prstGeom>
        </p:spPr>
      </p:pic>
    </p:spTree>
    <p:extLst>
      <p:ext uri="{BB962C8B-B14F-4D97-AF65-F5344CB8AC3E}">
        <p14:creationId xmlns:p14="http://schemas.microsoft.com/office/powerpoint/2010/main" val="386155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7</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1726416" cy="868958"/>
          </a:xfrm>
          <a:prstGeom prst="rect">
            <a:avLst/>
          </a:prstGeom>
        </p:spPr>
        <p:txBody>
          <a:bodyPr>
            <a:normAutofit fontScale="77500" lnSpcReduction="2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Abnormal connection between the ACC and cerebellum predicted a greater likelihood of awakening during N2 sleep in patients with insomnia</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453336"/>
            <a:ext cx="3321139" cy="365125"/>
          </a:xfrm>
          <a:prstGeom prst="rect">
            <a:avLst/>
          </a:prstGeom>
        </p:spPr>
        <p:txBody>
          <a:bodyPr vert="horz" lIns="91440" tIns="45720" rIns="91440" bIns="45720" rtlCol="0">
            <a:normAutofit/>
          </a:bodyPr>
          <a:lstStyle/>
          <a:p>
            <a:pPr algn="r">
              <a:spcBef>
                <a:spcPct val="20000"/>
              </a:spcBef>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Unpublished data</a:t>
            </a:r>
          </a:p>
        </p:txBody>
      </p:sp>
      <p:pic>
        <p:nvPicPr>
          <p:cNvPr id="7" name="图片 6"/>
          <p:cNvPicPr>
            <a:picLocks noChangeAspect="1"/>
          </p:cNvPicPr>
          <p:nvPr/>
        </p:nvPicPr>
        <p:blipFill>
          <a:blip r:embed="rId3"/>
          <a:stretch>
            <a:fillRect/>
          </a:stretch>
        </p:blipFill>
        <p:spPr>
          <a:xfrm>
            <a:off x="767408" y="1332802"/>
            <a:ext cx="10360242" cy="5110364"/>
          </a:xfrm>
          <a:prstGeom prst="rect">
            <a:avLst/>
          </a:prstGeom>
        </p:spPr>
      </p:pic>
    </p:spTree>
    <p:extLst>
      <p:ext uri="{BB962C8B-B14F-4D97-AF65-F5344CB8AC3E}">
        <p14:creationId xmlns:p14="http://schemas.microsoft.com/office/powerpoint/2010/main" val="227072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8</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1726416" cy="868958"/>
          </a:xfrm>
          <a:prstGeom prst="rect">
            <a:avLst/>
          </a:prstGeom>
        </p:spPr>
        <p:txBody>
          <a:bodyPr>
            <a:normAutofit fontScale="77500" lnSpcReduction="2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Abnormal connection between the ACC and cerebellum predicted a greater likelihood of awakening during N2 sleep in patients with insomnia</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453336"/>
            <a:ext cx="3321139" cy="365125"/>
          </a:xfrm>
          <a:prstGeom prst="rect">
            <a:avLst/>
          </a:prstGeom>
        </p:spPr>
        <p:txBody>
          <a:bodyPr vert="horz" lIns="91440" tIns="45720" rIns="91440" bIns="45720" rtlCol="0">
            <a:normAutofit/>
          </a:bodyPr>
          <a:lstStyle/>
          <a:p>
            <a:pPr algn="r">
              <a:spcBef>
                <a:spcPct val="20000"/>
              </a:spcBef>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Unpublished data</a:t>
            </a:r>
          </a:p>
        </p:txBody>
      </p:sp>
      <p:pic>
        <p:nvPicPr>
          <p:cNvPr id="11" name="图片 10">
            <a:extLst>
              <a:ext uri="{FF2B5EF4-FFF2-40B4-BE49-F238E27FC236}">
                <a16:creationId xmlns:a16="http://schemas.microsoft.com/office/drawing/2014/main" id="{90DF0EA4-9C88-7AF8-3457-2EDA8C253F0E}"/>
              </a:ext>
            </a:extLst>
          </p:cNvPr>
          <p:cNvPicPr>
            <a:picLocks noChangeAspect="1"/>
          </p:cNvPicPr>
          <p:nvPr/>
        </p:nvPicPr>
        <p:blipFill>
          <a:blip r:embed="rId3"/>
          <a:stretch>
            <a:fillRect/>
          </a:stretch>
        </p:blipFill>
        <p:spPr>
          <a:xfrm>
            <a:off x="254128" y="1416633"/>
            <a:ext cx="390580" cy="381053"/>
          </a:xfrm>
          <a:prstGeom prst="rect">
            <a:avLst/>
          </a:prstGeom>
        </p:spPr>
      </p:pic>
      <p:pic>
        <p:nvPicPr>
          <p:cNvPr id="3" name="图片 2"/>
          <p:cNvPicPr>
            <a:picLocks noChangeAspect="1"/>
          </p:cNvPicPr>
          <p:nvPr/>
        </p:nvPicPr>
        <p:blipFill>
          <a:blip r:embed="rId4"/>
          <a:stretch>
            <a:fillRect/>
          </a:stretch>
        </p:blipFill>
        <p:spPr>
          <a:xfrm>
            <a:off x="254128" y="1607159"/>
            <a:ext cx="5574574" cy="4770847"/>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52994" y="1762804"/>
            <a:ext cx="3182504" cy="2022216"/>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1142" y="1770407"/>
            <a:ext cx="3179396" cy="2022216"/>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72880" y="4368410"/>
            <a:ext cx="2794015" cy="1773583"/>
          </a:xfrm>
          <a:prstGeom prst="rect">
            <a:avLst/>
          </a:prstGeom>
        </p:spPr>
      </p:pic>
      <p:pic>
        <p:nvPicPr>
          <p:cNvPr id="25" name="图片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68034" y="3992582"/>
            <a:ext cx="3182504" cy="2022216"/>
          </a:xfrm>
          <a:prstGeom prst="rect">
            <a:avLst/>
          </a:prstGeom>
        </p:spPr>
      </p:pic>
    </p:spTree>
    <p:extLst>
      <p:ext uri="{BB962C8B-B14F-4D97-AF65-F5344CB8AC3E}">
        <p14:creationId xmlns:p14="http://schemas.microsoft.com/office/powerpoint/2010/main" val="243458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4"/>
          </p:nvPr>
        </p:nvSpPr>
        <p:spPr>
          <a:xfrm>
            <a:off x="9048328" y="6448251"/>
            <a:ext cx="2844800" cy="365125"/>
          </a:xfrm>
        </p:spPr>
        <p:txBody>
          <a:bodyPr/>
          <a:lstStyle/>
          <a:p>
            <a:fld id="{E9317944-F163-4D9F-B035-4ED81A2F7EB7}" type="slidenum">
              <a:rPr lang="zh-CN" altLang="en-US" smtClean="0">
                <a:latin typeface="Arial" panose="020B0604020202020204" pitchFamily="34" charset="0"/>
                <a:cs typeface="Arial" panose="020B0604020202020204" pitchFamily="34" charset="0"/>
              </a:rPr>
              <a:pPr/>
              <a:t>9</a:t>
            </a:fld>
            <a:endParaRPr lang="zh-CN" altLang="en-US" dirty="0">
              <a:latin typeface="Arial" panose="020B0604020202020204" pitchFamily="34" charset="0"/>
              <a:cs typeface="Arial" panose="020B0604020202020204" pitchFamily="34" charset="0"/>
            </a:endParaRPr>
          </a:p>
        </p:txBody>
      </p:sp>
      <p:sp>
        <p:nvSpPr>
          <p:cNvPr id="10" name="标题 1"/>
          <p:cNvSpPr txBox="1">
            <a:spLocks/>
          </p:cNvSpPr>
          <p:nvPr/>
        </p:nvSpPr>
        <p:spPr>
          <a:xfrm>
            <a:off x="166712" y="260648"/>
            <a:ext cx="11726416" cy="868958"/>
          </a:xfrm>
          <a:prstGeom prst="rect">
            <a:avLst/>
          </a:prstGeom>
        </p:spPr>
        <p:txBody>
          <a:bodyPr>
            <a:normAutofit fontScale="77500" lnSpcReduction="20000"/>
          </a:bodyPr>
          <a:lstStyle/>
          <a:p>
            <a:pPr>
              <a:spcBef>
                <a:spcPct val="0"/>
              </a:spcBef>
              <a:defRPr/>
            </a:pPr>
            <a:r>
              <a:rPr lang="en-US" altLang="zh-CN" sz="3200" b="1" dirty="0">
                <a:solidFill>
                  <a:srgbClr val="005CB0"/>
                </a:solidFill>
                <a:latin typeface="Arial" panose="020B0604020202020204" pitchFamily="34" charset="0"/>
                <a:ea typeface="+mj-ea"/>
                <a:cs typeface="Arial" panose="020B0604020202020204" pitchFamily="34" charset="0"/>
              </a:rPr>
              <a:t>Abnormal connection between the ACC and cerebellum predicted a greater likelihood of awakening during N2 sleep in patients with insomnia</a:t>
            </a:r>
            <a:endParaRPr lang="zh-CN" altLang="en-US" sz="3200" b="1" dirty="0">
              <a:solidFill>
                <a:srgbClr val="005CB0"/>
              </a:solidFill>
              <a:latin typeface="Arial" panose="020B0604020202020204" pitchFamily="34" charset="0"/>
              <a:ea typeface="+mj-ea"/>
              <a:cs typeface="Arial" panose="020B0604020202020204" pitchFamily="34" charset="0"/>
            </a:endParaRPr>
          </a:p>
        </p:txBody>
      </p:sp>
      <p:sp>
        <p:nvSpPr>
          <p:cNvPr id="4" name="副标题 4">
            <a:extLst>
              <a:ext uri="{FF2B5EF4-FFF2-40B4-BE49-F238E27FC236}">
                <a16:creationId xmlns:a16="http://schemas.microsoft.com/office/drawing/2014/main" id="{1FF50599-AD2C-1055-7DD7-1B82A592E267}"/>
              </a:ext>
            </a:extLst>
          </p:cNvPr>
          <p:cNvSpPr txBox="1">
            <a:spLocks/>
          </p:cNvSpPr>
          <p:nvPr/>
        </p:nvSpPr>
        <p:spPr>
          <a:xfrm>
            <a:off x="8247469" y="6453336"/>
            <a:ext cx="3321139" cy="365125"/>
          </a:xfrm>
          <a:prstGeom prst="rect">
            <a:avLst/>
          </a:prstGeom>
        </p:spPr>
        <p:txBody>
          <a:bodyPr vert="horz" lIns="91440" tIns="45720" rIns="91440" bIns="45720" rtlCol="0">
            <a:normAutofit/>
          </a:bodyPr>
          <a:lstStyle/>
          <a:p>
            <a:pPr algn="r">
              <a:spcBef>
                <a:spcPct val="20000"/>
              </a:spcBef>
              <a:defRPr/>
            </a:pPr>
            <a:r>
              <a:rPr lang="en-US" altLang="zh-CN" sz="1100" dirty="0">
                <a:solidFill>
                  <a:schemeClr val="tx1">
                    <a:lumMod val="50000"/>
                    <a:lumOff val="50000"/>
                  </a:schemeClr>
                </a:solidFill>
                <a:latin typeface="Arial" panose="020B0604020202020204" pitchFamily="34" charset="0"/>
                <a:cs typeface="Arial" panose="020B0604020202020204" pitchFamily="34" charset="0"/>
              </a:rPr>
              <a:t>Unpublished data</a:t>
            </a:r>
          </a:p>
        </p:txBody>
      </p:sp>
      <p:pic>
        <p:nvPicPr>
          <p:cNvPr id="11" name="图片 10">
            <a:extLst>
              <a:ext uri="{FF2B5EF4-FFF2-40B4-BE49-F238E27FC236}">
                <a16:creationId xmlns:a16="http://schemas.microsoft.com/office/drawing/2014/main" id="{90DF0EA4-9C88-7AF8-3457-2EDA8C253F0E}"/>
              </a:ext>
            </a:extLst>
          </p:cNvPr>
          <p:cNvPicPr>
            <a:picLocks noChangeAspect="1"/>
          </p:cNvPicPr>
          <p:nvPr/>
        </p:nvPicPr>
        <p:blipFill>
          <a:blip r:embed="rId3"/>
          <a:stretch>
            <a:fillRect/>
          </a:stretch>
        </p:blipFill>
        <p:spPr>
          <a:xfrm>
            <a:off x="254128" y="1416633"/>
            <a:ext cx="390580" cy="381053"/>
          </a:xfrm>
          <a:prstGeom prst="rect">
            <a:avLst/>
          </a:prstGeom>
        </p:spPr>
      </p:pic>
      <p:pic>
        <p:nvPicPr>
          <p:cNvPr id="14" name="图片 13">
            <a:extLst>
              <a:ext uri="{FF2B5EF4-FFF2-40B4-BE49-F238E27FC236}">
                <a16:creationId xmlns:a16="http://schemas.microsoft.com/office/drawing/2014/main" id="{BE9340CF-575F-D034-04E1-DA03B1F979D3}"/>
              </a:ext>
            </a:extLst>
          </p:cNvPr>
          <p:cNvPicPr>
            <a:picLocks noChangeAspect="1"/>
          </p:cNvPicPr>
          <p:nvPr/>
        </p:nvPicPr>
        <p:blipFill>
          <a:blip r:embed="rId4"/>
          <a:stretch>
            <a:fillRect/>
          </a:stretch>
        </p:blipFill>
        <p:spPr>
          <a:xfrm>
            <a:off x="-5793" y="2420888"/>
            <a:ext cx="2553768" cy="300958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2926" y="1880964"/>
            <a:ext cx="4929074" cy="4108242"/>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3512" y="2115099"/>
            <a:ext cx="6031683" cy="3874107"/>
          </a:xfrm>
          <a:prstGeom prst="rect">
            <a:avLst/>
          </a:prstGeom>
        </p:spPr>
      </p:pic>
    </p:spTree>
    <p:extLst>
      <p:ext uri="{BB962C8B-B14F-4D97-AF65-F5344CB8AC3E}">
        <p14:creationId xmlns:p14="http://schemas.microsoft.com/office/powerpoint/2010/main" val="3713463837"/>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4238</TotalTime>
  <Words>1183</Words>
  <Application>Microsoft Office PowerPoint</Application>
  <PresentationFormat>宽屏</PresentationFormat>
  <Paragraphs>88</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CaeciliaLTStd-Roman</vt:lpstr>
      <vt:lpstr>等线</vt:lpstr>
      <vt:lpstr>黑体</vt:lpstr>
      <vt:lpstr>宋体</vt:lpstr>
      <vt:lpstr>微软雅黑</vt:lpstr>
      <vt:lpstr>Arial</vt:lpstr>
      <vt:lpstr>Calibri</vt:lpstr>
      <vt:lpstr>Segoe UI</vt:lpstr>
      <vt:lpstr>Verdana</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Medwise 麦唯思</dc:creator>
  <cp:lastModifiedBy>yupengguo</cp:lastModifiedBy>
  <cp:revision>1421</cp:revision>
  <dcterms:created xsi:type="dcterms:W3CDTF">2016-01-24T02:40:39Z</dcterms:created>
  <dcterms:modified xsi:type="dcterms:W3CDTF">2022-10-10T05:20:09Z</dcterms:modified>
</cp:coreProperties>
</file>